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04" r:id="rId2"/>
    <p:sldId id="313" r:id="rId3"/>
    <p:sldId id="282" r:id="rId4"/>
    <p:sldId id="283" r:id="rId5"/>
    <p:sldId id="277" r:id="rId6"/>
    <p:sldId id="284" r:id="rId7"/>
    <p:sldId id="285" r:id="rId8"/>
    <p:sldId id="311" r:id="rId9"/>
    <p:sldId id="286" r:id="rId10"/>
    <p:sldId id="287" r:id="rId11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2" userDrawn="1">
          <p15:clr>
            <a:srgbClr val="A4A3A4"/>
          </p15:clr>
        </p15:guide>
        <p15:guide id="4" pos="1459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  <p15:guide id="8" pos="2615" userDrawn="1">
          <p15:clr>
            <a:srgbClr val="A4A3A4"/>
          </p15:clr>
        </p15:guide>
        <p15:guide id="9" orient="horz" pos="3725" userDrawn="1">
          <p15:clr>
            <a:srgbClr val="A4A3A4"/>
          </p15:clr>
        </p15:guide>
        <p15:guide id="10" orient="horz" pos="1003" userDrawn="1">
          <p15:clr>
            <a:srgbClr val="A4A3A4"/>
          </p15:clr>
        </p15:guide>
        <p15:guide id="11" pos="846" userDrawn="1">
          <p15:clr>
            <a:srgbClr val="A4A3A4"/>
          </p15:clr>
        </p15:guide>
        <p15:guide id="12" pos="53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BD547"/>
    <a:srgbClr val="DE0000"/>
    <a:srgbClr val="DDFFDD"/>
    <a:srgbClr val="C9FFC9"/>
    <a:srgbClr val="D6E2BC"/>
    <a:srgbClr val="C6E4BA"/>
    <a:srgbClr val="FCE8EF"/>
    <a:srgbClr val="F3CAC3"/>
    <a:srgbClr val="DFF8C0"/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6" autoAdjust="0"/>
    <p:restoredTop sz="96408" autoAdjust="0"/>
  </p:normalViewPr>
  <p:slideViewPr>
    <p:cSldViewPr snapToGrid="0" snapToObjects="1">
      <p:cViewPr>
        <p:scale>
          <a:sx n="80" d="100"/>
          <a:sy n="80" d="100"/>
        </p:scale>
        <p:origin x="-186" y="-570"/>
      </p:cViewPr>
      <p:guideLst>
        <p:guide orient="horz" pos="142"/>
        <p:guide orient="horz" pos="3906"/>
        <p:guide orient="horz" pos="3725"/>
        <p:guide orient="horz" pos="1003"/>
        <p:guide pos="1459"/>
        <p:guide pos="234"/>
        <p:guide pos="2615"/>
        <p:guide pos="846"/>
        <p:guide pos="53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_____Microsoft_Office_Excel111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2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3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4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1313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1414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1515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1616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1717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344493770651777E-2"/>
          <c:y val="2.8858395345142878E-2"/>
          <c:w val="0.96931101245870044"/>
          <c:h val="0.7277903455136995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родившихся</c:v>
                </c:pt>
              </c:strCache>
            </c:strRef>
          </c:tx>
          <c:spPr>
            <a:solidFill>
              <a:srgbClr val="E1002B"/>
            </a:solidFill>
            <a:ln>
              <a:noFill/>
            </a:ln>
            <a:effectLst/>
          </c:spPr>
          <c:dLbls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Лист1!$A$2:$A$22</c:f>
              <c:strCache>
                <c:ptCount val="21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</c:strCache>
            </c:strRef>
          </c:cat>
          <c:val>
            <c:numRef>
              <c:f>Лист1!$B$2:$B$22</c:f>
              <c:numCache>
                <c:formatCode>0</c:formatCode>
                <c:ptCount val="21"/>
                <c:pt idx="0">
                  <c:v>252</c:v>
                </c:pt>
                <c:pt idx="1">
                  <c:v>244</c:v>
                </c:pt>
                <c:pt idx="2">
                  <c:v>278</c:v>
                </c:pt>
                <c:pt idx="3">
                  <c:v>249</c:v>
                </c:pt>
                <c:pt idx="4">
                  <c:v>275</c:v>
                </c:pt>
                <c:pt idx="5">
                  <c:v>247</c:v>
                </c:pt>
                <c:pt idx="6">
                  <c:v>337</c:v>
                </c:pt>
                <c:pt idx="7">
                  <c:v>329</c:v>
                </c:pt>
                <c:pt idx="8">
                  <c:v>302</c:v>
                </c:pt>
                <c:pt idx="9">
                  <c:v>261</c:v>
                </c:pt>
                <c:pt idx="10">
                  <c:v>278</c:v>
                </c:pt>
                <c:pt idx="11">
                  <c:v>256</c:v>
                </c:pt>
                <c:pt idx="12">
                  <c:v>261</c:v>
                </c:pt>
                <c:pt idx="13">
                  <c:v>231</c:v>
                </c:pt>
                <c:pt idx="14">
                  <c:v>263</c:v>
                </c:pt>
                <c:pt idx="15">
                  <c:v>238</c:v>
                </c:pt>
                <c:pt idx="16">
                  <c:v>255</c:v>
                </c:pt>
                <c:pt idx="17">
                  <c:v>276</c:v>
                </c:pt>
                <c:pt idx="18">
                  <c:v>280</c:v>
                </c:pt>
                <c:pt idx="19">
                  <c:v>288</c:v>
                </c:pt>
                <c:pt idx="20">
                  <c:v>331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30-4970-8F04-A14FD0426A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умерших</c:v>
                </c:pt>
              </c:strCache>
            </c:strRef>
          </c:tx>
          <c:spPr>
            <a:solidFill>
              <a:srgbClr val="334286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320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285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302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0"/>
                  <c:y val="-7.870471457766252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274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276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273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282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285</a:t>
                    </a:r>
                    <a:endParaRPr lang="en-US"/>
                  </a:p>
                </c:rich>
              </c:tx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297</a:t>
                    </a:r>
                    <a:endParaRPr lang="en-US"/>
                  </a:p>
                </c:rich>
              </c:tx>
              <c:showVal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288</a:t>
                    </a:r>
                    <a:endParaRPr lang="en-US"/>
                  </a:p>
                </c:rich>
              </c:tx>
              <c:showVal val="1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262</a:t>
                    </a:r>
                    <a:endParaRPr lang="en-US"/>
                  </a:p>
                </c:rich>
              </c:tx>
              <c:showVal val="1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303</a:t>
                    </a:r>
                    <a:endParaRPr lang="en-US"/>
                  </a:p>
                </c:rich>
              </c:tx>
              <c:showVal val="1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mtClean="0"/>
                      <a:t>336</a:t>
                    </a:r>
                    <a:endParaRPr lang="en-US"/>
                  </a:p>
                </c:rich>
              </c:tx>
              <c:showVal val="1"/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296</a:t>
                    </a:r>
                    <a:endParaRPr lang="en-US"/>
                  </a:p>
                </c:rich>
              </c:tx>
              <c:showVal val="1"/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mtClean="0"/>
                      <a:t>274</a:t>
                    </a:r>
                    <a:endParaRPr lang="en-US"/>
                  </a:p>
                </c:rich>
              </c:tx>
              <c:showVal val="1"/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 smtClean="0"/>
                      <a:t>266</a:t>
                    </a:r>
                    <a:endParaRPr lang="en-US"/>
                  </a:p>
                </c:rich>
              </c:tx>
              <c:showVal val="1"/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 smtClean="0"/>
                      <a:t>265</a:t>
                    </a:r>
                    <a:endParaRPr lang="en-US"/>
                  </a:p>
                </c:rich>
              </c:tx>
              <c:showVal val="1"/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 smtClean="0"/>
                      <a:t>398</a:t>
                    </a:r>
                    <a:endParaRPr lang="en-US"/>
                  </a:p>
                </c:rich>
              </c:tx>
              <c:showVal val="1"/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en-US" smtClean="0"/>
                      <a:t>365</a:t>
                    </a:r>
                    <a:endParaRPr lang="en-US"/>
                  </a:p>
                </c:rich>
              </c:tx>
              <c:showVal val="1"/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smtClean="0"/>
                      <a:t>277</a:t>
                    </a:r>
                    <a:endParaRPr lang="en-US"/>
                  </a:p>
                </c:rich>
              </c:tx>
              <c:showVal val="1"/>
            </c:dLbl>
            <c:dLbl>
              <c:idx val="20"/>
              <c:layout/>
              <c:tx>
                <c:rich>
                  <a:bodyPr/>
                  <a:lstStyle/>
                  <a:p>
                    <a:r>
                      <a:rPr lang="en-US" smtClean="0"/>
                      <a:t>318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0066CC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Лист1!$A$2:$A$22</c:f>
              <c:strCache>
                <c:ptCount val="21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</c:strCache>
            </c:strRef>
          </c:cat>
          <c:val>
            <c:numRef>
              <c:f>Лист1!$C$2:$C$22</c:f>
              <c:numCache>
                <c:formatCode>0</c:formatCode>
                <c:ptCount val="21"/>
                <c:pt idx="0">
                  <c:v>-320</c:v>
                </c:pt>
                <c:pt idx="1">
                  <c:v>-285</c:v>
                </c:pt>
                <c:pt idx="2">
                  <c:v>-302</c:v>
                </c:pt>
                <c:pt idx="3">
                  <c:v>-274</c:v>
                </c:pt>
                <c:pt idx="4">
                  <c:v>-276</c:v>
                </c:pt>
                <c:pt idx="5">
                  <c:v>-273</c:v>
                </c:pt>
                <c:pt idx="6">
                  <c:v>-282</c:v>
                </c:pt>
                <c:pt idx="7">
                  <c:v>-285</c:v>
                </c:pt>
                <c:pt idx="8">
                  <c:v>-297</c:v>
                </c:pt>
                <c:pt idx="9">
                  <c:v>-288</c:v>
                </c:pt>
                <c:pt idx="10">
                  <c:v>-262</c:v>
                </c:pt>
                <c:pt idx="11">
                  <c:v>-303</c:v>
                </c:pt>
                <c:pt idx="12">
                  <c:v>-336</c:v>
                </c:pt>
                <c:pt idx="13">
                  <c:v>-296</c:v>
                </c:pt>
                <c:pt idx="14">
                  <c:v>-274</c:v>
                </c:pt>
                <c:pt idx="15">
                  <c:v>-266</c:v>
                </c:pt>
                <c:pt idx="16">
                  <c:v>-265</c:v>
                </c:pt>
                <c:pt idx="17">
                  <c:v>-398</c:v>
                </c:pt>
                <c:pt idx="18">
                  <c:v>-365</c:v>
                </c:pt>
                <c:pt idx="19">
                  <c:v>-277</c:v>
                </c:pt>
                <c:pt idx="20">
                  <c:v>-318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E30-4970-8F04-A14FD0426ABC}"/>
            </c:ext>
          </c:extLst>
        </c:ser>
        <c:dLbls>
          <c:showVal val="1"/>
        </c:dLbls>
        <c:gapWidth val="85"/>
        <c:overlap val="100"/>
        <c:axId val="100580352"/>
        <c:axId val="52893184"/>
      </c:barChart>
      <c:lineChart>
        <c:grouping val="standard"/>
        <c:ser>
          <c:idx val="2"/>
          <c:order val="2"/>
          <c:tx>
            <c:strRef>
              <c:f>Лист1!$D$1</c:f>
              <c:strCache>
                <c:ptCount val="1"/>
                <c:pt idx="0">
                  <c:v>Естественный прирост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4"/>
              </a:solidFill>
              <a:ln w="57150">
                <a:solidFill>
                  <a:schemeClr val="accent4"/>
                </a:solidFill>
                <a:round/>
              </a:ln>
              <a:effectLst/>
            </c:spPr>
          </c:marker>
          <c:dLbls>
            <c:txPr>
              <a:bodyPr/>
              <a:lstStyle/>
              <a:p>
                <a:pPr>
                  <a:defRPr sz="1200" b="1">
                    <a:solidFill>
                      <a:srgbClr val="FFC000"/>
                    </a:solidFill>
                  </a:defRPr>
                </a:pPr>
                <a:endParaRPr lang="ru-RU"/>
              </a:p>
            </c:txPr>
            <c:dLblPos val="b"/>
            <c:showVal val="1"/>
          </c:dLbls>
          <c:cat>
            <c:strRef>
              <c:f>Лист1!$A$2:$A$22</c:f>
              <c:strCache>
                <c:ptCount val="21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</c:strCache>
            </c:strRef>
          </c:cat>
          <c:val>
            <c:numRef>
              <c:f>Лист1!$D$2:$D$22</c:f>
              <c:numCache>
                <c:formatCode>0</c:formatCode>
                <c:ptCount val="21"/>
                <c:pt idx="0">
                  <c:v>-68</c:v>
                </c:pt>
                <c:pt idx="1">
                  <c:v>-41</c:v>
                </c:pt>
                <c:pt idx="2">
                  <c:v>-24</c:v>
                </c:pt>
                <c:pt idx="3">
                  <c:v>-25</c:v>
                </c:pt>
                <c:pt idx="4">
                  <c:v>-1</c:v>
                </c:pt>
                <c:pt idx="5">
                  <c:v>-26</c:v>
                </c:pt>
                <c:pt idx="6">
                  <c:v>55</c:v>
                </c:pt>
                <c:pt idx="7">
                  <c:v>44</c:v>
                </c:pt>
                <c:pt idx="8">
                  <c:v>5</c:v>
                </c:pt>
                <c:pt idx="9">
                  <c:v>-27</c:v>
                </c:pt>
                <c:pt idx="10">
                  <c:v>16</c:v>
                </c:pt>
                <c:pt idx="11">
                  <c:v>-47</c:v>
                </c:pt>
                <c:pt idx="12">
                  <c:v>-75</c:v>
                </c:pt>
                <c:pt idx="13">
                  <c:v>-65</c:v>
                </c:pt>
                <c:pt idx="14">
                  <c:v>-11</c:v>
                </c:pt>
                <c:pt idx="15">
                  <c:v>-27</c:v>
                </c:pt>
                <c:pt idx="16">
                  <c:v>-10</c:v>
                </c:pt>
                <c:pt idx="17">
                  <c:v>-122</c:v>
                </c:pt>
                <c:pt idx="18">
                  <c:v>-85</c:v>
                </c:pt>
                <c:pt idx="19">
                  <c:v>11</c:v>
                </c:pt>
                <c:pt idx="20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E30-4970-8F04-A14FD0426ABC}"/>
            </c:ext>
          </c:extLst>
        </c:ser>
        <c:marker val="1"/>
        <c:axId val="100580352"/>
        <c:axId val="52893184"/>
      </c:lineChart>
      <c:catAx>
        <c:axId val="100580352"/>
        <c:scaling>
          <c:orientation val="minMax"/>
        </c:scaling>
        <c:axPos val="b"/>
        <c:numFmt formatCode="General" sourceLinked="1"/>
        <c:majorTickMark val="none"/>
        <c:tickLblPos val="low"/>
        <c:spPr>
          <a:noFill/>
          <a:ln w="1587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2893184"/>
        <c:crosses val="autoZero"/>
        <c:auto val="1"/>
        <c:lblAlgn val="ctr"/>
        <c:lblOffset val="100"/>
      </c:catAx>
      <c:valAx>
        <c:axId val="52893184"/>
        <c:scaling>
          <c:orientation val="minMax"/>
        </c:scaling>
        <c:delete val="1"/>
        <c:axPos val="l"/>
        <c:numFmt formatCode="0" sourceLinked="1"/>
        <c:majorTickMark val="none"/>
        <c:tickLblPos val="none"/>
        <c:crossAx val="10058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1975312771560727E-2"/>
          <c:y val="3.3905707323380142E-2"/>
          <c:w val="0.90474936114670945"/>
          <c:h val="0.895520115830227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762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1.9175471006943407E-2"/>
                  <c:y val="-0.10967650243237584"/>
                </c:manualLayout>
              </c:layout>
              <c:showVal val="1"/>
            </c:dLbl>
            <c:dLbl>
              <c:idx val="2"/>
              <c:layout>
                <c:manualLayout>
                  <c:x val="-1.3275326081730017E-2"/>
                  <c:y val="-7.5206744525057559E-2"/>
                </c:manualLayout>
              </c:layout>
              <c:showVal val="1"/>
            </c:dLbl>
            <c:dLbl>
              <c:idx val="3"/>
              <c:layout>
                <c:manualLayout>
                  <c:x val="-1.475036231303335E-2"/>
                  <c:y val="-7.2073130169846913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8.4607587590690148E-2"/>
                </c:manualLayout>
              </c:layout>
              <c:showVal val="1"/>
            </c:dLbl>
            <c:dLbl>
              <c:idx val="5"/>
              <c:layout>
                <c:manualLayout>
                  <c:x val="4.4251086939100124E-3"/>
                  <c:y val="-6.5805901459425567E-2"/>
                </c:manualLayout>
              </c:layout>
              <c:showVal val="1"/>
            </c:dLbl>
            <c:dLbl>
              <c:idx val="6"/>
              <c:layout>
                <c:manualLayout>
                  <c:x val="2.8025688394763371E-2"/>
                  <c:y val="1.5668071776053661E-2"/>
                </c:manualLayout>
              </c:layout>
              <c:showVal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2.8025688394763371E-2"/>
                  <c:y val="7.2073130169846913E-2"/>
                </c:manualLayout>
              </c:layout>
              <c:showVal val="1"/>
            </c:dLbl>
            <c:dLbl>
              <c:idx val="10"/>
              <c:layout>
                <c:manualLayout>
                  <c:x val="-1.6225398544336685E-2"/>
                  <c:y val="6.8939515814636129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0</c:formatCode>
                <c:ptCount val="12"/>
                <c:pt idx="0">
                  <c:v>289</c:v>
                </c:pt>
                <c:pt idx="1">
                  <c:v>251</c:v>
                </c:pt>
                <c:pt idx="2">
                  <c:v>281</c:v>
                </c:pt>
                <c:pt idx="3">
                  <c:v>299</c:v>
                </c:pt>
                <c:pt idx="4">
                  <c:v>297</c:v>
                </c:pt>
                <c:pt idx="5">
                  <c:v>300</c:v>
                </c:pt>
                <c:pt idx="6">
                  <c:v>304</c:v>
                </c:pt>
                <c:pt idx="7">
                  <c:v>316</c:v>
                </c:pt>
                <c:pt idx="8">
                  <c:v>294</c:v>
                </c:pt>
                <c:pt idx="9">
                  <c:v>296</c:v>
                </c:pt>
                <c:pt idx="10">
                  <c:v>243</c:v>
                </c:pt>
                <c:pt idx="11">
                  <c:v>247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6A-46C2-B9F5-CBDE4E12FFD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1</c:v>
                </c:pt>
              </c:strCache>
            </c:strRef>
          </c:tx>
          <c:spPr>
            <a:ln w="76200" cap="rnd">
              <a:solidFill>
                <a:srgbClr val="FFC32E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0650507238246678E-2"/>
                  <c:y val="6.2672287104214713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1.475036231303335E-2"/>
                  <c:y val="-8.7741201945900488E-2"/>
                </c:manualLayout>
              </c:layout>
              <c:showVal val="1"/>
            </c:dLbl>
            <c:dLbl>
              <c:idx val="4"/>
              <c:layout>
                <c:manualLayout>
                  <c:x val="-4.1301014476493383E-2"/>
                  <c:y val="-3.4469757907318051E-2"/>
                </c:manualLayout>
              </c:layout>
              <c:showVal val="1"/>
            </c:dLbl>
            <c:dLbl>
              <c:idx val="6"/>
              <c:layout>
                <c:manualLayout>
                  <c:x val="-1.7700434775640022E-2"/>
                  <c:y val="-4.073698661773973E-2"/>
                </c:manualLayout>
              </c:layout>
              <c:showVal val="1"/>
            </c:dLbl>
            <c:dLbl>
              <c:idx val="7"/>
              <c:layout>
                <c:manualLayout>
                  <c:x val="-2.0650507238246688E-2"/>
                  <c:y val="-3.1336143552107357E-2"/>
                </c:manualLayout>
              </c:layout>
              <c:showVal val="1"/>
            </c:dLbl>
            <c:dLbl>
              <c:idx val="8"/>
              <c:layout>
                <c:manualLayout>
                  <c:x val="0"/>
                  <c:y val="6.2672287104214817E-3"/>
                </c:manualLayout>
              </c:layout>
              <c:showVal val="1"/>
            </c:dLbl>
            <c:dLbl>
              <c:idx val="9"/>
              <c:layout>
                <c:manualLayout>
                  <c:x val="-3.2450797088673676E-2"/>
                  <c:y val="6.8939515814636129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FFC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0</c:formatCode>
                <c:ptCount val="12"/>
                <c:pt idx="0">
                  <c:v>252</c:v>
                </c:pt>
                <c:pt idx="1">
                  <c:v>244</c:v>
                </c:pt>
                <c:pt idx="2">
                  <c:v>278</c:v>
                </c:pt>
                <c:pt idx="3">
                  <c:v>249</c:v>
                </c:pt>
                <c:pt idx="4">
                  <c:v>275</c:v>
                </c:pt>
                <c:pt idx="5">
                  <c:v>247</c:v>
                </c:pt>
                <c:pt idx="6">
                  <c:v>337</c:v>
                </c:pt>
                <c:pt idx="7">
                  <c:v>329</c:v>
                </c:pt>
                <c:pt idx="8">
                  <c:v>302</c:v>
                </c:pt>
                <c:pt idx="9">
                  <c:v>261</c:v>
                </c:pt>
                <c:pt idx="10">
                  <c:v>278</c:v>
                </c:pt>
                <c:pt idx="11">
                  <c:v>256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298-4180-A72F-1FB9B702354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2</c:v>
                </c:pt>
              </c:strCache>
            </c:strRef>
          </c:tx>
          <c:spPr>
            <a:ln w="76200">
              <a:solidFill>
                <a:srgbClr val="E1002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6051376789526715E-2"/>
                  <c:y val="-3.446975790731805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298-4180-A72F-1FB9B7023543}"/>
                </c:ext>
              </c:extLst>
            </c:dLbl>
            <c:dLbl>
              <c:idx val="1"/>
              <c:layout>
                <c:manualLayout>
                  <c:x val="-4.1301014476493383E-2"/>
                  <c:y val="3.446975790731805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298-4180-A72F-1FB9B7023543}"/>
                </c:ext>
              </c:extLst>
            </c:dLbl>
            <c:dLbl>
              <c:idx val="2"/>
              <c:layout>
                <c:manualLayout>
                  <c:x val="-3.0975760857370065E-2"/>
                  <c:y val="7.8340358880268302E-2"/>
                </c:manualLayout>
              </c:layout>
              <c:showVal val="1"/>
            </c:dLbl>
            <c:dLbl>
              <c:idx val="3"/>
              <c:layout>
                <c:manualLayout>
                  <c:x val="-1.475036231303335E-2"/>
                  <c:y val="4.073698661773973E-2"/>
                </c:manualLayout>
              </c:layout>
              <c:showVal val="1"/>
            </c:dLbl>
            <c:dLbl>
              <c:idx val="5"/>
              <c:layout>
                <c:manualLayout>
                  <c:x val="1.1800289850426681E-2"/>
                  <c:y val="2.8202529196896572E-2"/>
                </c:manualLayout>
              </c:layout>
              <c:showVal val="1"/>
            </c:dLbl>
            <c:dLbl>
              <c:idx val="6"/>
              <c:layout>
                <c:manualLayout>
                  <c:x val="4.4251086939100124E-3"/>
                  <c:y val="1.2534457420842924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0</c:formatCode>
                <c:ptCount val="12"/>
                <c:pt idx="0">
                  <c:v>261</c:v>
                </c:pt>
                <c:pt idx="1">
                  <c:v>231</c:v>
                </c:pt>
                <c:pt idx="2">
                  <c:v>263</c:v>
                </c:pt>
                <c:pt idx="3">
                  <c:v>238</c:v>
                </c:pt>
                <c:pt idx="4">
                  <c:v>255</c:v>
                </c:pt>
                <c:pt idx="5">
                  <c:v>276</c:v>
                </c:pt>
                <c:pt idx="6">
                  <c:v>280</c:v>
                </c:pt>
                <c:pt idx="7">
                  <c:v>288</c:v>
                </c:pt>
                <c:pt idx="8">
                  <c:v>331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298-4180-A72F-1FB9B7023543}"/>
            </c:ext>
          </c:extLst>
        </c:ser>
        <c:marker val="1"/>
        <c:axId val="101034240"/>
        <c:axId val="108736512"/>
      </c:lineChart>
      <c:catAx>
        <c:axId val="1010342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8736512"/>
        <c:crosses val="autoZero"/>
        <c:auto val="1"/>
        <c:lblAlgn val="ctr"/>
        <c:lblOffset val="100"/>
      </c:catAx>
      <c:valAx>
        <c:axId val="108736512"/>
        <c:scaling>
          <c:orientation val="minMax"/>
          <c:min val="200"/>
        </c:scaling>
        <c:axPos val="l"/>
        <c:numFmt formatCode="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1" i="0" u="none" strike="noStrike" kern="1200" baseline="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103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4FAF4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A09-49A0-9623-E9A01B1A2BF7}"/>
              </c:ext>
            </c:extLst>
          </c:dPt>
          <c:dPt>
            <c:idx val="1"/>
            <c:spPr>
              <a:solidFill>
                <a:srgbClr val="4FAF4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A09-49A0-9623-E9A01B1A2BF7}"/>
              </c:ext>
            </c:extLst>
          </c:dPt>
          <c:dPt>
            <c:idx val="2"/>
            <c:spPr>
              <a:solidFill>
                <a:srgbClr val="4FAF4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A09-49A0-9623-E9A01B1A2BF7}"/>
              </c:ext>
            </c:extLst>
          </c:dPt>
          <c:dPt>
            <c:idx val="3"/>
            <c:spPr>
              <a:solidFill>
                <a:srgbClr val="4FAF4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A09-49A0-9623-E9A01B1A2BF7}"/>
              </c:ext>
            </c:extLst>
          </c:dPt>
          <c:dPt>
            <c:idx val="4"/>
            <c:spPr>
              <a:solidFill>
                <a:srgbClr val="FFCC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A09-49A0-9623-E9A01B1A2BF7}"/>
              </c:ext>
            </c:extLst>
          </c:dPt>
          <c:dPt>
            <c:idx val="5"/>
            <c:spPr>
              <a:solidFill>
                <a:srgbClr val="E1002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A09-49A0-9623-E9A01B1A2BF7}"/>
              </c:ext>
            </c:extLst>
          </c:dPt>
          <c:dPt>
            <c:idx val="6"/>
            <c:spPr>
              <a:solidFill>
                <a:srgbClr val="E1002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A09-49A0-9623-E9A01B1A2BF7}"/>
              </c:ext>
            </c:extLst>
          </c:dPt>
          <c:dPt>
            <c:idx val="7"/>
            <c:spPr>
              <a:solidFill>
                <a:srgbClr val="E1002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A09-49A0-9623-E9A01B1A2BF7}"/>
              </c:ext>
            </c:extLst>
          </c:dPt>
          <c:dPt>
            <c:idx val="8"/>
            <c:spPr>
              <a:solidFill>
                <a:srgbClr val="E1002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A09-49A0-9623-E9A01B1A2BF7}"/>
              </c:ext>
            </c:extLst>
          </c:dPt>
          <c:dPt>
            <c:idx val="9"/>
            <c:spPr>
              <a:solidFill>
                <a:srgbClr val="E1002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2A09-49A0-9623-E9A01B1A2BF7}"/>
              </c:ext>
            </c:extLst>
          </c:dPt>
          <c:dPt>
            <c:idx val="10"/>
            <c:spPr>
              <a:solidFill>
                <a:srgbClr val="E1002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2A09-49A0-9623-E9A01B1A2BF7}"/>
              </c:ext>
            </c:extLst>
          </c:dPt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Лист1!$A$2:$A$9</c:f>
              <c:strCache>
                <c:ptCount val="8"/>
                <c:pt idx="0">
                  <c:v>Быстринский МР</c:v>
                </c:pt>
                <c:pt idx="1">
                  <c:v>пгт Палана</c:v>
                </c:pt>
                <c:pt idx="2">
                  <c:v>Пенжинский МР</c:v>
                </c:pt>
                <c:pt idx="3">
                  <c:v>Тигильский МР</c:v>
                </c:pt>
                <c:pt idx="4">
                  <c:v>КАМЧАТСКИЙ КРАЙ</c:v>
                </c:pt>
                <c:pt idx="5">
                  <c:v>Мильковский МР</c:v>
                </c:pt>
                <c:pt idx="6">
                  <c:v>Соболевский</c:v>
                </c:pt>
                <c:pt idx="7">
                  <c:v>Алеутский МР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18.2</c:v>
                </c:pt>
                <c:pt idx="1">
                  <c:v>16</c:v>
                </c:pt>
                <c:pt idx="2">
                  <c:v>15.8</c:v>
                </c:pt>
                <c:pt idx="3">
                  <c:v>14.9</c:v>
                </c:pt>
                <c:pt idx="4">
                  <c:v>10.3</c:v>
                </c:pt>
                <c:pt idx="5">
                  <c:v>6.6</c:v>
                </c:pt>
                <c:pt idx="6">
                  <c:v>5.4</c:v>
                </c:pt>
                <c:pt idx="7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2A09-49A0-9623-E9A01B1A2BF7}"/>
            </c:ext>
          </c:extLst>
        </c:ser>
        <c:gapWidth val="70"/>
        <c:axId val="110283392"/>
        <c:axId val="110301568"/>
      </c:barChart>
      <c:catAx>
        <c:axId val="110283392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10301568"/>
        <c:crosses val="autoZero"/>
        <c:auto val="1"/>
        <c:lblAlgn val="ctr"/>
        <c:lblOffset val="100"/>
      </c:catAx>
      <c:valAx>
        <c:axId val="110301568"/>
        <c:scaling>
          <c:orientation val="minMax"/>
        </c:scaling>
        <c:delete val="1"/>
        <c:axPos val="t"/>
        <c:numFmt formatCode="0.0" sourceLinked="1"/>
        <c:majorTickMark val="none"/>
        <c:tickLblPos val="none"/>
        <c:crossAx val="110283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1975312771560727E-2"/>
          <c:y val="3.3905707323380142E-2"/>
          <c:w val="0.86976390202710663"/>
          <c:h val="0.895520115830227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762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1269130533486707E-2"/>
                  <c:y val="6.2672287104214713E-2"/>
                </c:manualLayout>
              </c:layout>
              <c:showVal val="1"/>
            </c:dLbl>
            <c:dLbl>
              <c:idx val="3"/>
              <c:layout>
                <c:manualLayout>
                  <c:x val="-3.8422983600142797E-2"/>
                  <c:y val="-0.11594373114279705"/>
                </c:manualLayout>
              </c:layout>
              <c:showVal val="1"/>
            </c:dLbl>
            <c:dLbl>
              <c:idx val="4"/>
              <c:layout>
                <c:manualLayout>
                  <c:x val="-4.6961424400174576E-2"/>
                  <c:y val="-3.4469757907318051E-2"/>
                </c:manualLayout>
              </c:layout>
              <c:showVal val="1"/>
            </c:dLbl>
            <c:dLbl>
              <c:idx val="6"/>
              <c:layout>
                <c:manualLayout>
                  <c:x val="-1.8499955066735421E-2"/>
                  <c:y val="-6.2672287104214713E-2"/>
                </c:manualLayout>
              </c:layout>
              <c:showVal val="1"/>
            </c:dLbl>
            <c:dLbl>
              <c:idx val="8"/>
              <c:layout>
                <c:manualLayout>
                  <c:x val="-7.3999820266941713E-2"/>
                  <c:y val="-5.9538919490291824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0</c:formatCode>
                <c:ptCount val="12"/>
                <c:pt idx="0">
                  <c:v>311</c:v>
                </c:pt>
                <c:pt idx="1">
                  <c:v>263</c:v>
                </c:pt>
                <c:pt idx="2">
                  <c:v>310</c:v>
                </c:pt>
                <c:pt idx="3">
                  <c:v>270</c:v>
                </c:pt>
                <c:pt idx="4">
                  <c:v>324</c:v>
                </c:pt>
                <c:pt idx="5">
                  <c:v>297</c:v>
                </c:pt>
                <c:pt idx="6">
                  <c:v>312</c:v>
                </c:pt>
                <c:pt idx="7">
                  <c:v>273</c:v>
                </c:pt>
                <c:pt idx="8">
                  <c:v>304</c:v>
                </c:pt>
                <c:pt idx="9">
                  <c:v>322</c:v>
                </c:pt>
                <c:pt idx="10">
                  <c:v>272</c:v>
                </c:pt>
                <c:pt idx="11">
                  <c:v>290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B37-4769-9F09-86E3B541C66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1</c:v>
                </c:pt>
              </c:strCache>
            </c:strRef>
          </c:tx>
          <c:spPr>
            <a:ln w="76200" cap="rnd">
              <a:solidFill>
                <a:srgbClr val="FFC32E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1017183780189608E-2"/>
                  <c:y val="-2.1308577615432981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4.1055669513485896E-2"/>
                  <c:y val="1.9428409002306597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4.8171036846845858E-2"/>
                  <c:y val="-5.5778335522750966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6.0978698046893424E-2"/>
                  <c:y val="9.1501539172153368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4.6747963380173743E-2"/>
                  <c:y val="-6.2045564233172486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5.3863330713533712E-2"/>
                  <c:y val="6.6432624330467524E-2"/>
                </c:manualLayout>
              </c:layout>
              <c:dLblPos val="r"/>
              <c:showVal val="1"/>
            </c:dLbl>
            <c:dLbl>
              <c:idx val="11"/>
              <c:layout>
                <c:manualLayout>
                  <c:x val="-4.2478742980157767E-2"/>
                  <c:y val="-5.2644721167540313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FFC000"/>
                    </a:solidFill>
                  </a:defRPr>
                </a:pPr>
                <a:endParaRPr lang="ru-RU"/>
              </a:p>
            </c:txPr>
            <c:dLblPos val="b"/>
            <c:showVal val="1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0</c:formatCode>
                <c:ptCount val="12"/>
                <c:pt idx="0">
                  <c:v>320</c:v>
                </c:pt>
                <c:pt idx="1">
                  <c:v>285</c:v>
                </c:pt>
                <c:pt idx="2">
                  <c:v>302</c:v>
                </c:pt>
                <c:pt idx="3">
                  <c:v>274</c:v>
                </c:pt>
                <c:pt idx="4">
                  <c:v>276</c:v>
                </c:pt>
                <c:pt idx="5">
                  <c:v>273</c:v>
                </c:pt>
                <c:pt idx="6">
                  <c:v>282</c:v>
                </c:pt>
                <c:pt idx="7">
                  <c:v>285</c:v>
                </c:pt>
                <c:pt idx="8">
                  <c:v>297</c:v>
                </c:pt>
                <c:pt idx="9">
                  <c:v>288</c:v>
                </c:pt>
                <c:pt idx="10">
                  <c:v>262</c:v>
                </c:pt>
                <c:pt idx="11">
                  <c:v>303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B37-4769-9F09-86E3B541C66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2</c:v>
                </c:pt>
              </c:strCache>
            </c:strRef>
          </c:tx>
          <c:spPr>
            <a:ln w="76200">
              <a:solidFill>
                <a:srgbClr val="E1002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7526413020830364E-2"/>
                  <c:y val="-5.013782968337173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BB37-4769-9F09-86E3B541C667}"/>
                </c:ext>
              </c:extLst>
            </c:dLbl>
            <c:dLbl>
              <c:idx val="1"/>
              <c:layout>
                <c:manualLayout>
                  <c:x val="-2.2925041229911992E-2"/>
                  <c:y val="-9.087481630111124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B37-4769-9F09-86E3B541C667}"/>
                </c:ext>
              </c:extLst>
            </c:dLbl>
            <c:dLbl>
              <c:idx val="2"/>
              <c:layout>
                <c:manualLayout>
                  <c:x val="-2.9884542800111217E-2"/>
                  <c:y val="-5.953867274900401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350-4D00-B259-68BCC9ED9BAE}"/>
                </c:ext>
              </c:extLst>
            </c:dLbl>
            <c:dLbl>
              <c:idx val="3"/>
              <c:layout>
                <c:manualLayout>
                  <c:x val="-1.5653808133391511E-2"/>
                  <c:y val="5.0137829683371708E-2"/>
                </c:manualLayout>
              </c:layout>
              <c:showVal val="1"/>
            </c:dLbl>
            <c:dLbl>
              <c:idx val="4"/>
              <c:layout>
                <c:manualLayout>
                  <c:x val="-1.9923028533407522E-2"/>
                  <c:y val="4.3870600972950292E-2"/>
                </c:manualLayout>
              </c:layout>
              <c:showVal val="1"/>
            </c:dLbl>
            <c:dLbl>
              <c:idx val="7"/>
              <c:layout>
                <c:manualLayout>
                  <c:x val="-3.5576836666798888E-2"/>
                  <c:y val="7.5206744525057559E-2"/>
                </c:manualLayout>
              </c:layout>
              <c:showVal val="1"/>
            </c:dLbl>
            <c:dLbl>
              <c:idx val="8"/>
              <c:layout>
                <c:manualLayout>
                  <c:x val="-4.1269130533486707E-2"/>
                  <c:y val="-6.5805901459425512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0</c:formatCode>
                <c:ptCount val="12"/>
                <c:pt idx="0">
                  <c:v>336</c:v>
                </c:pt>
                <c:pt idx="1">
                  <c:v>296</c:v>
                </c:pt>
                <c:pt idx="2">
                  <c:v>274</c:v>
                </c:pt>
                <c:pt idx="3">
                  <c:v>266</c:v>
                </c:pt>
                <c:pt idx="4">
                  <c:v>265</c:v>
                </c:pt>
                <c:pt idx="5">
                  <c:v>398</c:v>
                </c:pt>
                <c:pt idx="6">
                  <c:v>365</c:v>
                </c:pt>
                <c:pt idx="7">
                  <c:v>277</c:v>
                </c:pt>
                <c:pt idx="8">
                  <c:v>318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B37-4769-9F09-86E3B541C667}"/>
            </c:ext>
          </c:extLst>
        </c:ser>
        <c:marker val="1"/>
        <c:axId val="110640128"/>
        <c:axId val="110658304"/>
      </c:lineChart>
      <c:catAx>
        <c:axId val="1106401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0658304"/>
        <c:crosses val="autoZero"/>
        <c:auto val="1"/>
        <c:lblAlgn val="ctr"/>
        <c:lblOffset val="100"/>
      </c:catAx>
      <c:valAx>
        <c:axId val="110658304"/>
        <c:scaling>
          <c:orientation val="minMax"/>
          <c:max val="400"/>
          <c:min val="230"/>
        </c:scaling>
        <c:axPos val="l"/>
        <c:numFmt formatCode="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1" i="0" u="none" strike="noStrike" kern="1200" baseline="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0640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6854194932888577E-2"/>
          <c:y val="5.1562487312380133E-2"/>
          <c:w val="0.95022911774371721"/>
          <c:h val="0.6248288324732256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Столбец12</c:v>
                </c:pt>
              </c:strCache>
            </c:strRef>
          </c:tx>
          <c:spPr>
            <a:ln w="762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2.5403052301567416E-2"/>
                  <c:y val="-0.1195661082594582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2"/>
              <c:layout>
                <c:manualLayout>
                  <c:x val="-4.9685745963219397E-2"/>
                  <c:y val="0.1103980390624553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5"/>
              <c:layout>
                <c:manualLayout>
                  <c:x val="-2.520437571706307E-2"/>
                  <c:y val="0.12855310332471168"/>
                </c:manualLayout>
              </c:layout>
              <c:dLblPos val="r"/>
              <c:showVal val="1"/>
            </c:dLbl>
            <c:dLbl>
              <c:idx val="10"/>
              <c:layout>
                <c:manualLayout>
                  <c:x val="-2.6506811104369817E-2"/>
                  <c:y val="-0.1377211725217145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dLblPos val="r"/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b"/>
            <c:showVal val="1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3.5</c:v>
                </c:pt>
                <c:pt idx="1">
                  <c:v>0</c:v>
                </c:pt>
                <c:pt idx="2">
                  <c:v>0</c:v>
                </c:pt>
                <c:pt idx="3">
                  <c:v>6.7</c:v>
                </c:pt>
                <c:pt idx="4">
                  <c:v>3.4</c:v>
                </c:pt>
                <c:pt idx="5">
                  <c:v>10</c:v>
                </c:pt>
                <c:pt idx="6">
                  <c:v>13.2</c:v>
                </c:pt>
                <c:pt idx="7">
                  <c:v>9.5</c:v>
                </c:pt>
                <c:pt idx="8">
                  <c:v>13.6</c:v>
                </c:pt>
                <c:pt idx="9">
                  <c:v>3.4</c:v>
                </c:pt>
                <c:pt idx="10">
                  <c:v>0</c:v>
                </c:pt>
                <c:pt idx="11">
                  <c:v>4.0999999999999996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8EE-4F7F-8CF2-5627EF4018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ln w="76200" cap="flat">
              <a:solidFill>
                <a:srgbClr val="FFD243"/>
              </a:solidFill>
              <a:miter lim="800000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1959434343602893E-2"/>
                  <c:y val="-3.1726093926011258E-2"/>
                </c:manualLayout>
              </c:layout>
              <c:dLblPos val="r"/>
              <c:showVal val="1"/>
            </c:dLbl>
            <c:dLbl>
              <c:idx val="1"/>
              <c:delete val="1"/>
            </c:dLbl>
            <c:dLbl>
              <c:idx val="3"/>
              <c:delete val="1"/>
            </c:dLbl>
            <c:dLbl>
              <c:idx val="5"/>
              <c:layout>
                <c:manualLayout>
                  <c:x val="-2.5403052301567416E-2"/>
                  <c:y val="-0.13460479141213044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1.9884258287555637E-2"/>
                  <c:y val="5.2997539297851837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2.0789340505853616E-2"/>
                  <c:y val="7.1292221245904494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FFC000"/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#,##0.0</c:formatCode>
                <c:ptCount val="12"/>
                <c:pt idx="0">
                  <c:v>4</c:v>
                </c:pt>
                <c:pt idx="1">
                  <c:v>0</c:v>
                </c:pt>
                <c:pt idx="2">
                  <c:v>7.2</c:v>
                </c:pt>
                <c:pt idx="3">
                  <c:v>0</c:v>
                </c:pt>
                <c:pt idx="4">
                  <c:v>3.6</c:v>
                </c:pt>
                <c:pt idx="5">
                  <c:v>8.1</c:v>
                </c:pt>
                <c:pt idx="6">
                  <c:v>8.9</c:v>
                </c:pt>
                <c:pt idx="7">
                  <c:v>12.2</c:v>
                </c:pt>
                <c:pt idx="8">
                  <c:v>23.2</c:v>
                </c:pt>
                <c:pt idx="9">
                  <c:v>19.2</c:v>
                </c:pt>
                <c:pt idx="10">
                  <c:v>10.8</c:v>
                </c:pt>
                <c:pt idx="11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F8EE-4F7F-8CF2-5627EF40186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76200">
              <a:solidFill>
                <a:srgbClr val="E1002B"/>
              </a:solidFill>
            </a:ln>
          </c:spPr>
          <c:marker>
            <c:symbol val="none"/>
          </c:marker>
          <c:dLbls>
            <c:dLbl>
              <c:idx val="3"/>
              <c:layout>
                <c:manualLayout>
                  <c:x val="-1.9884258287555592E-2"/>
                  <c:y val="-0.14065647949954918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5.5353938511248542E-3"/>
                  <c:y val="-4.9881158188267452E-2"/>
                </c:manualLayout>
              </c:layout>
              <c:dLblPos val="r"/>
              <c:showVal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1.6572981879148411E-2"/>
                  <c:y val="5.2997539297851788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#,##0.0</c:formatCode>
                <c:ptCount val="12"/>
                <c:pt idx="0">
                  <c:v>7.9</c:v>
                </c:pt>
                <c:pt idx="1">
                  <c:v>13</c:v>
                </c:pt>
                <c:pt idx="2">
                  <c:v>3.8</c:v>
                </c:pt>
                <c:pt idx="3">
                  <c:v>4.2</c:v>
                </c:pt>
                <c:pt idx="4">
                  <c:v>3.9</c:v>
                </c:pt>
                <c:pt idx="5">
                  <c:v>7.2</c:v>
                </c:pt>
                <c:pt idx="6">
                  <c:v>0</c:v>
                </c:pt>
                <c:pt idx="7">
                  <c:v>0</c:v>
                </c:pt>
                <c:pt idx="8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F8EE-4F7F-8CF2-5627EF401865}"/>
            </c:ext>
          </c:extLst>
        </c:ser>
        <c:marker val="1"/>
        <c:axId val="113003136"/>
        <c:axId val="114462720"/>
      </c:lineChart>
      <c:catAx>
        <c:axId val="1130031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14462720"/>
        <c:crosses val="autoZero"/>
        <c:auto val="1"/>
        <c:lblAlgn val="ctr"/>
        <c:lblOffset val="100"/>
      </c:catAx>
      <c:valAx>
        <c:axId val="114462720"/>
        <c:scaling>
          <c:orientation val="minMax"/>
          <c:max val="24"/>
          <c:min val="0"/>
        </c:scaling>
        <c:axPos val="l"/>
        <c:numFmt formatCode="0" sourceLinked="0"/>
        <c:tickLblPos val="nextTo"/>
        <c:crossAx val="1130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6854194932888577E-2"/>
          <c:y val="8.787241707281275E-2"/>
          <c:w val="0.95022911774371721"/>
          <c:h val="0.5885185658166285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Столбец12</c:v>
                </c:pt>
              </c:strCache>
            </c:strRef>
          </c:tx>
          <c:spPr>
            <a:ln w="76200">
              <a:solidFill>
                <a:schemeClr val="bg1">
                  <a:lumMod val="75000"/>
                </a:schemeClr>
              </a:solidFill>
              <a:miter lim="800000"/>
            </a:ln>
          </c:spPr>
          <c:marker>
            <c:symbol val="none"/>
          </c:marker>
          <c:dLbls>
            <c:dLbl>
              <c:idx val="1"/>
              <c:delete val="1"/>
            </c:dLbl>
            <c:txPr>
              <a:bodyPr/>
              <a:lstStyle/>
              <a:p>
                <a:pPr>
                  <a:defRPr sz="1100" b="1"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#,##0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1</c:v>
                </c:pt>
                <c:pt idx="5">
                  <c:v>3</c:v>
                </c:pt>
                <c:pt idx="6">
                  <c:v>4</c:v>
                </c:pt>
                <c:pt idx="7">
                  <c:v>3</c:v>
                </c:pt>
                <c:pt idx="8">
                  <c:v>4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3F6-4B58-9556-551A85795B5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ln w="76200" cap="flat">
              <a:solidFill>
                <a:srgbClr val="FFD243"/>
              </a:solidFill>
              <a:miter lim="800000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242837887294408E-2"/>
                  <c:y val="1.0635722685920251E-2"/>
                </c:manualLayout>
              </c:layout>
              <c:dLblPos val="r"/>
              <c:showVal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6.975755633710958E-3"/>
                  <c:y val="5.9049227385270492E-2"/>
                </c:manualLayout>
              </c:layout>
              <c:dLblPos val="r"/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rgbClr val="FFCC00"/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#,##0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7</c:v>
                </c:pt>
                <c:pt idx="9">
                  <c:v>5</c:v>
                </c:pt>
                <c:pt idx="10">
                  <c:v>3</c:v>
                </c:pt>
                <c:pt idx="1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23F6-4B58-9556-551A85795B5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76200">
              <a:solidFill>
                <a:srgbClr val="E1002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7263116196165573E-3"/>
                  <c:y val="-0.10287869748611933"/>
                </c:manualLayout>
              </c:layout>
              <c:showVal val="1"/>
            </c:dLbl>
            <c:dLbl>
              <c:idx val="1"/>
              <c:layout>
                <c:manualLayout>
                  <c:x val="-1.2141346830826018E-2"/>
                  <c:y val="-0.11498207366095678"/>
                </c:manualLayout>
              </c:layout>
              <c:showVal val="1"/>
            </c:dLbl>
            <c:dLbl>
              <c:idx val="2"/>
              <c:layout>
                <c:manualLayout>
                  <c:x val="-3.3112764084070969E-3"/>
                  <c:y val="-6.6568568961606567E-2"/>
                </c:manualLayout>
              </c:layout>
              <c:showVal val="1"/>
            </c:dLbl>
            <c:dLbl>
              <c:idx val="3"/>
              <c:layout>
                <c:manualLayout>
                  <c:x val="9.9338292252213346E-3"/>
                  <c:y val="-8.4723633223862949E-2"/>
                </c:manualLayout>
              </c:layout>
              <c:showVal val="1"/>
            </c:dLbl>
            <c:dLbl>
              <c:idx val="4"/>
              <c:layout>
                <c:manualLayout>
                  <c:x val="2.2075176056047326E-3"/>
                  <c:y val="3.02584404370939E-2"/>
                </c:manualLayout>
              </c:layout>
              <c:showVal val="1"/>
            </c:dLbl>
            <c:dLbl>
              <c:idx val="5"/>
              <c:layout>
                <c:manualLayout>
                  <c:x val="-9.9338292252212912E-3"/>
                  <c:y val="5.4465192786768993E-2"/>
                </c:manualLayout>
              </c:layout>
              <c:showVal val="1"/>
            </c:dLbl>
            <c:dLbl>
              <c:idx val="6"/>
              <c:layout>
                <c:manualLayout>
                  <c:x val="-5.5187940140118304E-3"/>
                  <c:y val="-7.2620257049025375E-2"/>
                </c:manualLayout>
              </c:layout>
              <c:showVal val="1"/>
            </c:dLbl>
            <c:dLbl>
              <c:idx val="7"/>
              <c:layout>
                <c:manualLayout>
                  <c:x val="-1.3245105633628393E-2"/>
                  <c:y val="-8.4723633223862949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 formatCode="#,##0">
                  <c:v>2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23F6-4B58-9556-551A85795B52}"/>
            </c:ext>
          </c:extLst>
        </c:ser>
        <c:marker val="1"/>
        <c:axId val="114712576"/>
        <c:axId val="114714112"/>
      </c:lineChart>
      <c:catAx>
        <c:axId val="1147125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14714112"/>
        <c:crosses val="autoZero"/>
        <c:auto val="1"/>
        <c:lblAlgn val="ctr"/>
        <c:lblOffset val="100"/>
      </c:catAx>
      <c:valAx>
        <c:axId val="114714112"/>
        <c:scaling>
          <c:orientation val="minMax"/>
          <c:max val="8"/>
          <c:min val="0"/>
        </c:scaling>
        <c:axPos val="l"/>
        <c:numFmt formatCode="0" sourceLinked="0"/>
        <c:tickLblPos val="nextTo"/>
        <c:crossAx val="114712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2.5692853568183602E-2"/>
          <c:w val="0.89183015708630553"/>
          <c:h val="0.9743070695245972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A09-49A0-9623-E9A01B1A2BF7}"/>
              </c:ext>
            </c:extLst>
          </c:dPt>
          <c:dPt>
            <c:idx val="1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A09-49A0-9623-E9A01B1A2BF7}"/>
              </c:ext>
            </c:extLst>
          </c:dPt>
          <c:dPt>
            <c:idx val="2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A09-49A0-9623-E9A01B1A2BF7}"/>
              </c:ext>
            </c:extLst>
          </c:dPt>
          <c:dPt>
            <c:idx val="3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A09-49A0-9623-E9A01B1A2BF7}"/>
              </c:ext>
            </c:extLst>
          </c:dPt>
          <c:dPt>
            <c:idx val="4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A09-49A0-9623-E9A01B1A2BF7}"/>
              </c:ext>
            </c:extLst>
          </c:dPt>
          <c:dPt>
            <c:idx val="5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A09-49A0-9623-E9A01B1A2BF7}"/>
              </c:ext>
            </c:extLst>
          </c:dPt>
          <c:dPt>
            <c:idx val="6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A09-49A0-9623-E9A01B1A2BF7}"/>
              </c:ext>
            </c:extLst>
          </c:dPt>
          <c:dPt>
            <c:idx val="7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A09-49A0-9623-E9A01B1A2BF7}"/>
              </c:ext>
            </c:extLst>
          </c:dPt>
          <c:dPt>
            <c:idx val="8"/>
            <c:spPr>
              <a:solidFill>
                <a:srgbClr val="E1002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A09-49A0-9623-E9A01B1A2BF7}"/>
              </c:ext>
            </c:extLst>
          </c:dPt>
          <c:dPt>
            <c:idx val="9"/>
            <c:spPr>
              <a:solidFill>
                <a:srgbClr val="E1002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2A09-49A0-9623-E9A01B1A2BF7}"/>
              </c:ext>
            </c:extLst>
          </c:dPt>
          <c:dPt>
            <c:idx val="10"/>
            <c:spPr>
              <a:solidFill>
                <a:srgbClr val="E1002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2A09-49A0-9623-E9A01B1A2BF7}"/>
              </c:ext>
            </c:extLst>
          </c:dPt>
          <c:dLbls>
            <c:dLbl>
              <c:idx val="4"/>
              <c:layout>
                <c:manualLayout>
                  <c:x val="-8.4610575015244244E-2"/>
                  <c:y val="-6.4224547447948709E-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4,9</a:t>
                    </a:r>
                    <a:endParaRPr lang="en-US" sz="1200" dirty="0"/>
                  </a:p>
                </c:rich>
              </c:tx>
              <c:dLblPos val="outEnd"/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B050"/>
                        </a:solidFill>
                      </a:rPr>
                      <a:t>0</a:t>
                    </a:r>
                  </a:p>
                </c:rich>
              </c:tx>
              <c:dLblPos val="inEnd"/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00B050"/>
                        </a:solidFill>
                      </a:defRPr>
                    </a:pPr>
                    <a:r>
                      <a:rPr lang="en-US" smtClean="0"/>
                      <a:t>0</a:t>
                    </a:r>
                    <a:endParaRPr lang="en-US"/>
                  </a:p>
                </c:rich>
              </c:tx>
              <c:numFmt formatCode="#,##0.0" sourceLinked="0"/>
              <c:spPr/>
              <c:dLblPos val="inEnd"/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00B050"/>
                        </a:solidFill>
                      </a:defRPr>
                    </a:pPr>
                    <a:r>
                      <a:rPr lang="en-US" smtClean="0"/>
                      <a:t>0</a:t>
                    </a:r>
                    <a:endParaRPr lang="en-US"/>
                  </a:p>
                </c:rich>
              </c:tx>
              <c:numFmt formatCode="#,##0.0" sourceLinked="0"/>
              <c:spPr/>
              <c:dLblPos val="inEnd"/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00B050"/>
                        </a:solidFill>
                      </a:defRPr>
                    </a:pPr>
                    <a:r>
                      <a:rPr lang="en-US" smtClean="0"/>
                      <a:t>0</a:t>
                    </a:r>
                    <a:endParaRPr lang="en-US"/>
                  </a:p>
                </c:rich>
              </c:tx>
              <c:numFmt formatCode="#,##0.0" sourceLinked="0"/>
              <c:spPr/>
              <c:dLblPos val="inEnd"/>
              <c:showVal val="1"/>
            </c:dLbl>
            <c:dLbl>
              <c:idx val="9"/>
              <c:layout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00B050"/>
                        </a:solidFill>
                      </a:defRPr>
                    </a:pPr>
                    <a:r>
                      <a:rPr lang="en-US" smtClean="0"/>
                      <a:t>0</a:t>
                    </a:r>
                    <a:endParaRPr lang="en-US"/>
                  </a:p>
                </c:rich>
              </c:tx>
              <c:numFmt formatCode="#,##0.0" sourceLinked="0"/>
              <c:spPr/>
              <c:dLblPos val="inEnd"/>
              <c:showVal val="1"/>
            </c:dLbl>
            <c:dLbl>
              <c:idx val="10"/>
              <c:layout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00B050"/>
                        </a:solidFill>
                      </a:defRPr>
                    </a:pPr>
                    <a:r>
                      <a:rPr lang="en-US" smtClean="0"/>
                      <a:t>0</a:t>
                    </a:r>
                    <a:endParaRPr lang="en-US"/>
                  </a:p>
                </c:rich>
              </c:tx>
              <c:numFmt formatCode="#,##0.0" sourceLinked="0"/>
              <c:spPr/>
              <c:dLblPos val="inEnd"/>
              <c:showVal val="1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rgbClr val="00B050"/>
                        </a:solidFill>
                      </a:rPr>
                      <a:t>0</a:t>
                    </a:r>
                    <a:endParaRPr lang="en-US">
                      <a:solidFill>
                        <a:srgbClr val="00B050"/>
                      </a:solidFill>
                    </a:endParaRPr>
                  </a:p>
                </c:rich>
              </c:tx>
              <c:dLblPos val="inEnd"/>
              <c:showVal val="1"/>
            </c:dLbl>
            <c:dLbl>
              <c:idx val="12"/>
              <c:layout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00B050"/>
                        </a:solidFill>
                      </a:defRPr>
                    </a:pPr>
                    <a:r>
                      <a:rPr lang="en-US" smtClean="0">
                        <a:solidFill>
                          <a:srgbClr val="00B050"/>
                        </a:solidFill>
                      </a:rPr>
                      <a:t>0</a:t>
                    </a:r>
                    <a:endParaRPr lang="en-US">
                      <a:solidFill>
                        <a:srgbClr val="00B050"/>
                      </a:solidFill>
                    </a:endParaRPr>
                  </a:p>
                </c:rich>
              </c:tx>
              <c:numFmt formatCode="#,##0.0" sourceLinked="0"/>
              <c:spPr/>
              <c:dLblPos val="inEnd"/>
              <c:showVal val="1"/>
            </c:dLbl>
            <c:numFmt formatCode="#,##0.0" sourceLinked="0"/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Лист1!$A$2:$A$14</c:f>
              <c:strCache>
                <c:ptCount val="13"/>
                <c:pt idx="0">
                  <c:v>Пенжинский</c:v>
                </c:pt>
                <c:pt idx="1">
                  <c:v>Усть-Большерецкий</c:v>
                </c:pt>
                <c:pt idx="2">
                  <c:v>Елизовский</c:v>
                </c:pt>
                <c:pt idx="3">
                  <c:v>Петропавловск</c:v>
                </c:pt>
                <c:pt idx="4">
                  <c:v>КАМЧАТСКИЙ КРАЙ</c:v>
                </c:pt>
                <c:pt idx="5">
                  <c:v>Алеутский</c:v>
                </c:pt>
                <c:pt idx="6">
                  <c:v>Олюторский</c:v>
                </c:pt>
                <c:pt idx="7">
                  <c:v>Быстринский</c:v>
                </c:pt>
                <c:pt idx="8">
                  <c:v>Мильковский</c:v>
                </c:pt>
                <c:pt idx="9">
                  <c:v>Карагинский</c:v>
                </c:pt>
                <c:pt idx="10">
                  <c:v>Тигильский</c:v>
                </c:pt>
                <c:pt idx="11">
                  <c:v>Усть-Камчатский</c:v>
                </c:pt>
                <c:pt idx="12">
                  <c:v>Соболевский</c:v>
                </c:pt>
              </c:strCache>
            </c:strRef>
          </c:cat>
          <c:val>
            <c:numRef>
              <c:f>Лист1!$B$2:$B$14</c:f>
              <c:numCache>
                <c:formatCode>0.0</c:formatCode>
                <c:ptCount val="13"/>
                <c:pt idx="0">
                  <c:v>41.7</c:v>
                </c:pt>
                <c:pt idx="1">
                  <c:v>25</c:v>
                </c:pt>
                <c:pt idx="2">
                  <c:v>6.3</c:v>
                </c:pt>
                <c:pt idx="3">
                  <c:v>3.5</c:v>
                </c:pt>
                <c:pt idx="4">
                  <c:v>4.9000000000000004</c:v>
                </c:pt>
                <c:pt idx="5" formatCode="0">
                  <c:v>0</c:v>
                </c:pt>
                <c:pt idx="6" formatCode="0">
                  <c:v>0</c:v>
                </c:pt>
                <c:pt idx="7" formatCode="0">
                  <c:v>0</c:v>
                </c:pt>
                <c:pt idx="8" formatCode="0">
                  <c:v>0</c:v>
                </c:pt>
                <c:pt idx="9" formatCode="0">
                  <c:v>0</c:v>
                </c:pt>
                <c:pt idx="10" formatCode="General">
                  <c:v>0</c:v>
                </c:pt>
                <c:pt idx="11" formatCode="0">
                  <c:v>0</c:v>
                </c:pt>
                <c:pt idx="12" formatCode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2A09-49A0-9623-E9A01B1A2B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Пенжинский</c:v>
                </c:pt>
                <c:pt idx="1">
                  <c:v>Усть-Большерецкий</c:v>
                </c:pt>
                <c:pt idx="2">
                  <c:v>Елизовский</c:v>
                </c:pt>
                <c:pt idx="3">
                  <c:v>Петропавловск</c:v>
                </c:pt>
                <c:pt idx="4">
                  <c:v>КАМЧАТСКИЙ КРАЙ</c:v>
                </c:pt>
                <c:pt idx="5">
                  <c:v>Алеутский</c:v>
                </c:pt>
                <c:pt idx="6">
                  <c:v>Олюторский</c:v>
                </c:pt>
                <c:pt idx="7">
                  <c:v>Быстринский</c:v>
                </c:pt>
                <c:pt idx="8">
                  <c:v>Мильковский</c:v>
                </c:pt>
                <c:pt idx="9">
                  <c:v>Карагинский</c:v>
                </c:pt>
                <c:pt idx="10">
                  <c:v>Тигильский</c:v>
                </c:pt>
                <c:pt idx="11">
                  <c:v>Усть-Камчатский</c:v>
                </c:pt>
                <c:pt idx="12">
                  <c:v>Соболевский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</c:numCache>
            </c:numRef>
          </c:val>
        </c:ser>
        <c:gapWidth val="0"/>
        <c:overlap val="-15"/>
        <c:axId val="115075328"/>
        <c:axId val="114966528"/>
      </c:barChart>
      <c:catAx>
        <c:axId val="115075328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14966528"/>
        <c:crosses val="autoZero"/>
        <c:auto val="1"/>
        <c:lblAlgn val="ctr"/>
        <c:lblOffset val="100"/>
      </c:catAx>
      <c:valAx>
        <c:axId val="114966528"/>
        <c:scaling>
          <c:orientation val="minMax"/>
        </c:scaling>
        <c:delete val="1"/>
        <c:axPos val="t"/>
        <c:numFmt formatCode="0.0" sourceLinked="1"/>
        <c:majorTickMark val="none"/>
        <c:tickLblPos val="none"/>
        <c:crossAx val="115075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1975312771560727E-2"/>
          <c:y val="3.3905707323380142E-2"/>
          <c:w val="0.87998396081399566"/>
          <c:h val="0.895520115830227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76200"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dLbls>
            <c:dLbl>
              <c:idx val="3"/>
              <c:layout>
                <c:manualLayout>
                  <c:x val="-2.8025688394763371E-2"/>
                  <c:y val="-4.38706009729502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>
                          <a:lumMod val="6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292-4C3B-B4A6-C1A3919794D1}"/>
                </c:ext>
              </c:extLst>
            </c:dLbl>
            <c:dLbl>
              <c:idx val="7"/>
              <c:layout>
                <c:manualLayout>
                  <c:x val="-4.4018414026209152E-2"/>
                  <c:y val="-4.38706009729502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>
                          <a:lumMod val="6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292-4C3B-B4A6-C1A3919794D1}"/>
                </c:ext>
              </c:extLst>
            </c:dLbl>
            <c:dLbl>
              <c:idx val="9"/>
              <c:layout>
                <c:manualLayout>
                  <c:x val="-4.4251539076061337E-3"/>
                  <c:y val="-5.953867274900401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292-4C3B-B4A6-C1A3919794D1}"/>
                </c:ext>
              </c:extLst>
            </c:dLbl>
            <c:dLbl>
              <c:idx val="11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F292-4C3B-B4A6-C1A3919794D1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ru-RU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0</c:formatCode>
                <c:ptCount val="12"/>
                <c:pt idx="0">
                  <c:v>141</c:v>
                </c:pt>
                <c:pt idx="1">
                  <c:v>168</c:v>
                </c:pt>
                <c:pt idx="2">
                  <c:v>211</c:v>
                </c:pt>
                <c:pt idx="3">
                  <c:v>192</c:v>
                </c:pt>
                <c:pt idx="4">
                  <c:v>114</c:v>
                </c:pt>
                <c:pt idx="5">
                  <c:v>239</c:v>
                </c:pt>
                <c:pt idx="6">
                  <c:v>224</c:v>
                </c:pt>
                <c:pt idx="7">
                  <c:v>353</c:v>
                </c:pt>
                <c:pt idx="8">
                  <c:v>249</c:v>
                </c:pt>
                <c:pt idx="9">
                  <c:v>187</c:v>
                </c:pt>
                <c:pt idx="10">
                  <c:v>134</c:v>
                </c:pt>
                <c:pt idx="11">
                  <c:v>118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292-4C3B-B4A6-C1A3919794D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1</c:v>
                </c:pt>
              </c:strCache>
            </c:strRef>
          </c:tx>
          <c:spPr>
            <a:ln w="76200" cap="rnd">
              <a:solidFill>
                <a:srgbClr val="FFC32E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3.5400869551280092E-2"/>
                  <c:y val="-4.70042153281609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F292-4C3B-B4A6-C1A3919794D1}"/>
                </c:ext>
              </c:extLst>
            </c:dLbl>
            <c:dLbl>
              <c:idx val="4"/>
              <c:layout>
                <c:manualLayout>
                  <c:x val="-5.0151115719728252E-2"/>
                  <c:y val="5.95387961196479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>
                      <a:solidFill>
                        <a:srgbClr val="FFC32E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9.0338652058465335E-2"/>
                      <c:h val="6.61192628949464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F292-4C3B-B4A6-C1A3919794D1}"/>
                </c:ext>
              </c:extLst>
            </c:dLbl>
            <c:dLbl>
              <c:idx val="5"/>
              <c:layout>
                <c:manualLayout>
                  <c:x val="-6.7851666639953429E-2"/>
                  <c:y val="-5.32714440385824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rgbClr val="FFC32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292-4C3B-B4A6-C1A3919794D1}"/>
                </c:ext>
              </c:extLst>
            </c:dLbl>
            <c:dLbl>
              <c:idx val="9"/>
              <c:layout>
                <c:manualLayout>
                  <c:x val="-7.3751811565167837E-3"/>
                  <c:y val="-4.38706009729503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spc="-50" baseline="0">
                      <a:solidFill>
                        <a:srgbClr val="FFC32E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292-4C3B-B4A6-C1A3919794D1}"/>
                </c:ext>
              </c:extLst>
            </c:dLbl>
            <c:dLbl>
              <c:idx val="11"/>
              <c:layout>
                <c:manualLayout>
                  <c:x val="-1.8891230789577221E-2"/>
                  <c:y val="-5.953867274900397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292-4C3B-B4A6-C1A3919794D1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FFC32E"/>
                    </a:solidFill>
                  </a:defRPr>
                </a:pPr>
                <a:endParaRPr lang="ru-RU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0</c:formatCode>
                <c:ptCount val="12"/>
                <c:pt idx="0">
                  <c:v>148</c:v>
                </c:pt>
                <c:pt idx="1">
                  <c:v>184</c:v>
                </c:pt>
                <c:pt idx="2">
                  <c:v>232</c:v>
                </c:pt>
                <c:pt idx="3">
                  <c:v>188</c:v>
                </c:pt>
                <c:pt idx="4">
                  <c:v>122</c:v>
                </c:pt>
                <c:pt idx="5">
                  <c:v>217</c:v>
                </c:pt>
                <c:pt idx="6">
                  <c:v>237</c:v>
                </c:pt>
                <c:pt idx="7">
                  <c:v>270</c:v>
                </c:pt>
                <c:pt idx="8">
                  <c:v>274</c:v>
                </c:pt>
                <c:pt idx="9">
                  <c:v>242</c:v>
                </c:pt>
                <c:pt idx="10">
                  <c:v>225</c:v>
                </c:pt>
                <c:pt idx="11">
                  <c:v>217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292-4C3B-B4A6-C1A3919794D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2</c:v>
                </c:pt>
              </c:strCache>
            </c:strRef>
          </c:tx>
          <c:spPr>
            <a:ln w="76200">
              <a:solidFill>
                <a:srgbClr val="E1002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5958726482241127E-2"/>
                  <c:y val="4.700421532816086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292-4C3B-B4A6-C1A3919794D1}"/>
                </c:ext>
              </c:extLst>
            </c:dLbl>
            <c:dLbl>
              <c:idx val="1"/>
              <c:layout>
                <c:manualLayout>
                  <c:x val="-3.5349197475859573E-2"/>
                  <c:y val="-4.073698661773990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292-4C3B-B4A6-C1A3919794D1}"/>
                </c:ext>
              </c:extLst>
            </c:dLbl>
            <c:dLbl>
              <c:idx val="2"/>
              <c:layout>
                <c:manualLayout>
                  <c:x val="-3.7678850445887369E-2"/>
                  <c:y val="0.1065428880771648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6FD-42FA-9733-2B5C0D0DCE01}"/>
                </c:ext>
              </c:extLst>
            </c:dLbl>
            <c:dLbl>
              <c:idx val="6"/>
              <c:layout>
                <c:manualLayout>
                  <c:x val="-2.7534544556610006E-2"/>
                  <c:y val="-6.2672287104214713E-2"/>
                </c:manualLayout>
              </c:layout>
              <c:showVal val="1"/>
            </c:dLbl>
            <c:dLbl>
              <c:idx val="7"/>
              <c:layout>
                <c:manualLayout>
                  <c:x val="1.4491865556110521E-3"/>
                  <c:y val="3.7603372262528877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0</c:formatCode>
                <c:ptCount val="12"/>
                <c:pt idx="0">
                  <c:v>149</c:v>
                </c:pt>
                <c:pt idx="1">
                  <c:v>182</c:v>
                </c:pt>
                <c:pt idx="2">
                  <c:v>182</c:v>
                </c:pt>
                <c:pt idx="3">
                  <c:v>77</c:v>
                </c:pt>
                <c:pt idx="4">
                  <c:v>39</c:v>
                </c:pt>
                <c:pt idx="5">
                  <c:v>173</c:v>
                </c:pt>
                <c:pt idx="6">
                  <c:v>253</c:v>
                </c:pt>
                <c:pt idx="7">
                  <c:v>242</c:v>
                </c:pt>
                <c:pt idx="8">
                  <c:v>257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292-4C3B-B4A6-C1A3919794D1}"/>
            </c:ext>
          </c:extLst>
        </c:ser>
        <c:marker val="1"/>
        <c:axId val="115829376"/>
        <c:axId val="115749248"/>
      </c:lineChart>
      <c:catAx>
        <c:axId val="1158293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5749248"/>
        <c:crosses val="autoZero"/>
        <c:auto val="1"/>
        <c:lblAlgn val="ctr"/>
        <c:lblOffset val="100"/>
      </c:catAx>
      <c:valAx>
        <c:axId val="115749248"/>
        <c:scaling>
          <c:orientation val="minMax"/>
          <c:min val="20"/>
        </c:scaling>
        <c:axPos val="l"/>
        <c:numFmt formatCode="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1" i="0" u="none" strike="noStrike" kern="1200" baseline="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582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1975312771560727E-2"/>
          <c:y val="3.3905707323380142E-2"/>
          <c:w val="0.88704892637106969"/>
          <c:h val="0.895520115830227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76200"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4.2554795273101284E-2"/>
                  <c:y val="4.3243878101908065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3.3704577885281209E-2"/>
                  <c:y val="5.2644721167540313E-2"/>
                </c:manualLayout>
              </c:layout>
              <c:dLblPos val="r"/>
              <c:showVal val="1"/>
            </c:dLbl>
            <c:dLbl>
              <c:idx val="5"/>
              <c:delete val="1"/>
            </c:dLbl>
            <c:dLbl>
              <c:idx val="10"/>
              <c:layout>
                <c:manualLayout>
                  <c:x val="-1.9765485499464618E-2"/>
                  <c:y val="-4.4497323843992506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0</c:formatCode>
                <c:ptCount val="12"/>
                <c:pt idx="0">
                  <c:v>158</c:v>
                </c:pt>
                <c:pt idx="1">
                  <c:v>170</c:v>
                </c:pt>
                <c:pt idx="2">
                  <c:v>135</c:v>
                </c:pt>
                <c:pt idx="3">
                  <c:v>147</c:v>
                </c:pt>
                <c:pt idx="4">
                  <c:v>169</c:v>
                </c:pt>
                <c:pt idx="5">
                  <c:v>145</c:v>
                </c:pt>
                <c:pt idx="6">
                  <c:v>139</c:v>
                </c:pt>
                <c:pt idx="7">
                  <c:v>139</c:v>
                </c:pt>
                <c:pt idx="8">
                  <c:v>132</c:v>
                </c:pt>
                <c:pt idx="9">
                  <c:v>159</c:v>
                </c:pt>
                <c:pt idx="10">
                  <c:v>76</c:v>
                </c:pt>
                <c:pt idx="11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365-43CB-AB7C-91955FAAFB3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1</c:v>
                </c:pt>
              </c:strCache>
            </c:strRef>
          </c:tx>
          <c:spPr>
            <a:ln w="76200" cap="rnd">
              <a:solidFill>
                <a:srgbClr val="FFC32E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3.3925833319976714E-2"/>
                  <c:y val="-5.013782968337170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48D-4A08-85A8-DD2C9183F2C4}"/>
                </c:ext>
              </c:extLst>
            </c:dLbl>
            <c:dLbl>
              <c:idx val="5"/>
              <c:layout>
                <c:manualLayout>
                  <c:x val="-3.0975760857370232E-2"/>
                  <c:y val="4.07369866177397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rgbClr val="FFC32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365-43CB-AB7C-91955FAAFB3E}"/>
                </c:ext>
              </c:extLst>
            </c:dLbl>
            <c:dLbl>
              <c:idx val="6"/>
              <c:layout>
                <c:manualLayout>
                  <c:x val="-2.8025688394763371E-2"/>
                  <c:y val="-6.267253384550253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48D-4A08-85A8-DD2C9183F2C4}"/>
                </c:ext>
              </c:extLst>
            </c:dLbl>
            <c:dLbl>
              <c:idx val="9"/>
              <c:layout>
                <c:manualLayout>
                  <c:x val="-4.2776050707796734E-2"/>
                  <c:y val="5.01375829420839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spc="-50" baseline="0">
                      <a:solidFill>
                        <a:srgbClr val="FFC32E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365-43CB-AB7C-91955FAAFB3E}"/>
                </c:ext>
              </c:extLst>
            </c:dLbl>
            <c:dLbl>
              <c:idx val="11"/>
              <c:layout>
                <c:manualLayout>
                  <c:x val="-1.0816807406209096E-16"/>
                  <c:y val="-3.13361435521074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365-43CB-AB7C-91955FAAFB3E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FFC32E"/>
                    </a:solidFill>
                  </a:defRPr>
                </a:pPr>
                <a:endParaRPr lang="ru-RU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0</c:formatCode>
                <c:ptCount val="12"/>
                <c:pt idx="0">
                  <c:v>155</c:v>
                </c:pt>
                <c:pt idx="1">
                  <c:v>175</c:v>
                </c:pt>
                <c:pt idx="2">
                  <c:v>157</c:v>
                </c:pt>
                <c:pt idx="3">
                  <c:v>161</c:v>
                </c:pt>
                <c:pt idx="4">
                  <c:v>145</c:v>
                </c:pt>
                <c:pt idx="5">
                  <c:v>137</c:v>
                </c:pt>
                <c:pt idx="6">
                  <c:v>161</c:v>
                </c:pt>
                <c:pt idx="7">
                  <c:v>159</c:v>
                </c:pt>
                <c:pt idx="8">
                  <c:v>173</c:v>
                </c:pt>
                <c:pt idx="9">
                  <c:v>137</c:v>
                </c:pt>
                <c:pt idx="10">
                  <c:v>145</c:v>
                </c:pt>
                <c:pt idx="11">
                  <c:v>156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365-43CB-AB7C-91955FAAFB3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2</c:v>
                </c:pt>
              </c:strCache>
            </c:strRef>
          </c:tx>
          <c:spPr>
            <a:ln w="76200">
              <a:solidFill>
                <a:srgbClr val="E1002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24507970886736E-2"/>
                  <c:y val="-4.387060097295029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5365-43CB-AB7C-91955FAAFB3E}"/>
                </c:ext>
              </c:extLst>
            </c:dLbl>
            <c:dLbl>
              <c:idx val="1"/>
              <c:layout>
                <c:manualLayout>
                  <c:x val="-3.835094201388671E-2"/>
                  <c:y val="7.520674452505755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5365-43CB-AB7C-91955FAAFB3E}"/>
                </c:ext>
              </c:extLst>
            </c:dLbl>
            <c:dLbl>
              <c:idx val="5"/>
              <c:layout>
                <c:manualLayout>
                  <c:x val="-1.032525361912336E-2"/>
                  <c:y val="3.7603372262528863E-2"/>
                </c:manualLayout>
              </c:layout>
              <c:showVal val="1"/>
            </c:dLbl>
            <c:dLbl>
              <c:idx val="6"/>
              <c:layout>
                <c:manualLayout>
                  <c:x val="-2.6550652163460031E-2"/>
                  <c:y val="-5.3271444038582416E-2"/>
                </c:manualLayout>
              </c:layout>
              <c:showVal val="1"/>
            </c:dLbl>
            <c:dLbl>
              <c:idx val="7"/>
              <c:layout>
                <c:manualLayout>
                  <c:x val="-2.5075615932156719E-2"/>
                  <c:y val="5.9538672749003971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0</c:formatCode>
                <c:ptCount val="12"/>
                <c:pt idx="0">
                  <c:v>117</c:v>
                </c:pt>
                <c:pt idx="1">
                  <c:v>137</c:v>
                </c:pt>
                <c:pt idx="2">
                  <c:v>182</c:v>
                </c:pt>
                <c:pt idx="3">
                  <c:v>77</c:v>
                </c:pt>
                <c:pt idx="4">
                  <c:v>39</c:v>
                </c:pt>
                <c:pt idx="5">
                  <c:v>173</c:v>
                </c:pt>
                <c:pt idx="6">
                  <c:v>253</c:v>
                </c:pt>
                <c:pt idx="7">
                  <c:v>242</c:v>
                </c:pt>
                <c:pt idx="8">
                  <c:v>257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365-43CB-AB7C-91955FAAFB3E}"/>
            </c:ext>
          </c:extLst>
        </c:ser>
        <c:marker val="1"/>
        <c:axId val="116292992"/>
        <c:axId val="116311168"/>
      </c:lineChart>
      <c:catAx>
        <c:axId val="1162929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6311168"/>
        <c:crosses val="autoZero"/>
        <c:auto val="1"/>
        <c:lblAlgn val="ctr"/>
        <c:lblOffset val="100"/>
      </c:catAx>
      <c:valAx>
        <c:axId val="116311168"/>
        <c:scaling>
          <c:orientation val="minMax"/>
          <c:min val="35"/>
        </c:scaling>
        <c:axPos val="l"/>
        <c:numFmt formatCode="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1" i="0" u="none" strike="noStrike" kern="1200" baseline="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629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=""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=""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=""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=""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=""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=""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=""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=""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=""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=""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=""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=""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="" xmlns:a16="http://schemas.microsoft.com/office/drawing/2014/main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=""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=""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=""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=""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=""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=""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=""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=""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=""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=""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=""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=""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=""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=""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=""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10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безиндикаторная-торговл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2735953" y="3051810"/>
            <a:ext cx="9456047" cy="1920240"/>
          </a:xfrm>
          <a:prstGeom prst="snip2DiagRect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500" b="1" spc="-50" dirty="0" smtClean="0"/>
              <a:t>Оперативные демографические показатели </a:t>
            </a:r>
          </a:p>
          <a:p>
            <a:pPr algn="ctr"/>
            <a:r>
              <a:rPr lang="ru-RU" sz="4500" b="1" spc="-50" dirty="0" smtClean="0"/>
              <a:t>по КАМЧАТСКОМУ КРАЮ</a:t>
            </a: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5166360" y="5177790"/>
            <a:ext cx="7025640" cy="1680210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январь – сентябрь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2020 года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4578" name="AutoShape 2" descr="https://sticker-na-auto.ru/images/product/l/3861f118a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1543792" y="1435465"/>
            <a:ext cx="3622568" cy="1380080"/>
          </a:xfrm>
          <a:prstGeom prst="snip2DiagRect">
            <a:avLst/>
          </a:prstGeom>
          <a:solidFill>
            <a:srgbClr val="E100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4988" algn="ctr"/>
            <a:r>
              <a:rPr lang="ru-RU" sz="1200" b="1" dirty="0" smtClean="0">
                <a:solidFill>
                  <a:srgbClr val="CBD547"/>
                </a:solidFill>
              </a:rPr>
              <a:t>Федеральная служба государственной статистики</a:t>
            </a:r>
            <a:r>
              <a:rPr lang="en-US" sz="1200" b="1" dirty="0" smtClean="0">
                <a:solidFill>
                  <a:srgbClr val="CBD547"/>
                </a:solidFill>
              </a:rPr>
              <a:t> </a:t>
            </a:r>
            <a:r>
              <a:rPr lang="ru-RU" sz="1200" b="1" dirty="0" smtClean="0">
                <a:solidFill>
                  <a:srgbClr val="CBD547"/>
                </a:solidFill>
              </a:rPr>
              <a:t>Территориальный орган федеральной службы государственной статистики по Камчатскому краю</a:t>
            </a:r>
            <a:endParaRPr lang="ru-RU" sz="1200" b="1" dirty="0">
              <a:solidFill>
                <a:srgbClr val="CBD547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ABACA43C-D299-2246-9D6F-14D77BF8A976}"/>
              </a:ext>
            </a:extLst>
          </p:cNvPr>
          <p:cNvGrpSpPr/>
          <p:nvPr/>
        </p:nvGrpSpPr>
        <p:grpSpPr>
          <a:xfrm>
            <a:off x="1705822" y="1675284"/>
            <a:ext cx="709952" cy="617868"/>
            <a:chOff x="2086610" y="1579103"/>
            <a:chExt cx="593090" cy="593090"/>
          </a:xfrm>
          <a:solidFill>
            <a:srgbClr val="DE0000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E15AD28B-5FB2-CA45-86CD-8A5DD2CAE5F6}"/>
                </a:ext>
              </a:extLst>
            </p:cNvPr>
            <p:cNvSpPr/>
            <p:nvPr/>
          </p:nvSpPr>
          <p:spPr>
            <a:xfrm>
              <a:off x="2086610" y="1579103"/>
              <a:ext cx="593090" cy="5930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712D1B70-2871-7344-A906-054B9DEEC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8595" y="1601953"/>
              <a:ext cx="449121" cy="52674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="" xmlns:p14="http://schemas.microsoft.com/office/powerpoint/2010/main" val="2726460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352446" y="797037"/>
            <a:ext cx="10734913" cy="501500"/>
          </a:xfrm>
        </p:spPr>
        <p:txBody>
          <a:bodyPr/>
          <a:lstStyle/>
          <a:p>
            <a:r>
              <a:rPr lang="ru-RU" dirty="0"/>
              <a:t>ЧИСЛО ЗАРЕГИСТРИРОВАННЫХ </a:t>
            </a:r>
            <a:r>
              <a:rPr lang="ru-RU" dirty="0" smtClean="0"/>
              <a:t>РАЗВОДОВ</a:t>
            </a:r>
          </a:p>
          <a:p>
            <a:pPr>
              <a:lnSpc>
                <a:spcPct val="30000"/>
              </a:lnSpc>
            </a:pPr>
            <a:r>
              <a:rPr lang="ru-RU" sz="1600" dirty="0" smtClean="0"/>
              <a:t>ЕДИНИЦ</a:t>
            </a:r>
            <a:endParaRPr lang="ru-RU" sz="1600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11431884" y="6015044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Диаграмма 38">
            <a:extLst>
              <a:ext uri="{FF2B5EF4-FFF2-40B4-BE49-F238E27FC236}">
                <a16:creationId xmlns="" xmlns:a16="http://schemas.microsoft.com/office/drawing/2014/main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160159396"/>
              </p:ext>
            </p:extLst>
          </p:nvPr>
        </p:nvGraphicFramePr>
        <p:xfrm>
          <a:off x="3267654" y="1512837"/>
          <a:ext cx="8609958" cy="4052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9" name="Прямая соединительная линия 58">
            <a:extLst>
              <a:ext uri="{FF2B5EF4-FFF2-40B4-BE49-F238E27FC236}">
                <a16:creationId xmlns="" xmlns:a16="http://schemas.microsoft.com/office/drawing/2014/main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11431884" y="6015044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Группа 59"/>
          <p:cNvGrpSpPr/>
          <p:nvPr/>
        </p:nvGrpSpPr>
        <p:grpSpPr>
          <a:xfrm>
            <a:off x="5086664" y="5819972"/>
            <a:ext cx="516677" cy="170846"/>
            <a:chOff x="2156039" y="6355682"/>
            <a:chExt cx="516677" cy="170846"/>
          </a:xfrm>
        </p:grpSpPr>
        <p:cxnSp>
          <p:nvCxnSpPr>
            <p:cNvPr id="61" name="Прямая соединительная линия 60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91B49EA5-468D-47ED-896D-561C8F4FE9D0}"/>
              </a:ext>
            </a:extLst>
          </p:cNvPr>
          <p:cNvSpPr/>
          <p:nvPr/>
        </p:nvSpPr>
        <p:spPr>
          <a:xfrm>
            <a:off x="5539835" y="5685549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7207885" y="5819972"/>
            <a:ext cx="516677" cy="170846"/>
            <a:chOff x="2156039" y="6355682"/>
            <a:chExt cx="516677" cy="170846"/>
          </a:xfrm>
        </p:grpSpPr>
        <p:cxnSp>
          <p:nvCxnSpPr>
            <p:cNvPr id="66" name="Прямая соединительная линия 65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91B49EA5-468D-47ED-896D-561C8F4FE9D0}"/>
              </a:ext>
            </a:extLst>
          </p:cNvPr>
          <p:cNvSpPr/>
          <p:nvPr/>
        </p:nvSpPr>
        <p:spPr>
          <a:xfrm>
            <a:off x="7661056" y="5685549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rgbClr val="FFC3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grpSp>
        <p:nvGrpSpPr>
          <p:cNvPr id="70" name="Группа 69"/>
          <p:cNvGrpSpPr/>
          <p:nvPr/>
        </p:nvGrpSpPr>
        <p:grpSpPr>
          <a:xfrm>
            <a:off x="9402452" y="5819972"/>
            <a:ext cx="516677" cy="170846"/>
            <a:chOff x="2156039" y="6355682"/>
            <a:chExt cx="516677" cy="170846"/>
          </a:xfrm>
        </p:grpSpPr>
        <p:cxnSp>
          <p:nvCxnSpPr>
            <p:cNvPr id="71" name="Прямая соединительная линия 70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Прямоугольник 73">
            <a:extLst>
              <a:ext uri="{FF2B5EF4-FFF2-40B4-BE49-F238E27FC236}">
                <a16:creationId xmlns="" xmlns:a16="http://schemas.microsoft.com/office/drawing/2014/main" id="{91B49EA5-468D-47ED-896D-561C8F4FE9D0}"/>
              </a:ext>
            </a:extLst>
          </p:cNvPr>
          <p:cNvSpPr/>
          <p:nvPr/>
        </p:nvSpPr>
        <p:spPr>
          <a:xfrm>
            <a:off x="9855623" y="5685549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Текст 3">
            <a:extLst>
              <a:ext uri="{FF2B5EF4-FFF2-40B4-BE49-F238E27FC236}">
                <a16:creationId xmlns="" xmlns:a16="http://schemas.microsoft.com/office/drawing/2014/main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694473" y="2595416"/>
            <a:ext cx="1749285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 smtClean="0">
                <a:solidFill>
                  <a:srgbClr val="E1002B"/>
                </a:solidFill>
              </a:rPr>
              <a:t>1072</a:t>
            </a:r>
            <a:endParaRPr lang="ru-RU" sz="4800" b="1" dirty="0">
              <a:solidFill>
                <a:srgbClr val="E1002B"/>
              </a:solidFill>
            </a:endParaRPr>
          </a:p>
        </p:txBody>
      </p:sp>
      <p:sp>
        <p:nvSpPr>
          <p:cNvPr id="51" name="Текст 3">
            <a:extLst>
              <a:ext uri="{FF2B5EF4-FFF2-40B4-BE49-F238E27FC236}">
                <a16:creationId xmlns="" xmlns:a16="http://schemas.microsoft.com/office/drawing/2014/main" id="{A32EED18-2F4F-48ED-98E6-4DA132266EE2}"/>
              </a:ext>
            </a:extLst>
          </p:cNvPr>
          <p:cNvSpPr txBox="1">
            <a:spLocks/>
          </p:cNvSpPr>
          <p:nvPr/>
        </p:nvSpPr>
        <p:spPr>
          <a:xfrm>
            <a:off x="313380" y="3808177"/>
            <a:ext cx="2511470" cy="23472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ru-RU" sz="1400" b="1" dirty="0"/>
              <a:t>В РАСЧЁТЕ НА 1000 ЧЕЛ.</a:t>
            </a:r>
            <a:r>
              <a:rPr lang="ru-RU" sz="1400" dirty="0"/>
              <a:t> </a:t>
            </a:r>
          </a:p>
        </p:txBody>
      </p:sp>
      <p:sp>
        <p:nvSpPr>
          <p:cNvPr id="52" name="Текст 3">
            <a:extLst>
              <a:ext uri="{FF2B5EF4-FFF2-40B4-BE49-F238E27FC236}">
                <a16:creationId xmlns="" xmlns:a16="http://schemas.microsoft.com/office/drawing/2014/main" id="{35AAF212-D6D3-41D0-8A49-575894536DDA}"/>
              </a:ext>
            </a:extLst>
          </p:cNvPr>
          <p:cNvSpPr txBox="1">
            <a:spLocks/>
          </p:cNvSpPr>
          <p:nvPr/>
        </p:nvSpPr>
        <p:spPr>
          <a:xfrm>
            <a:off x="733302" y="3946037"/>
            <a:ext cx="1671626" cy="77559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 smtClean="0">
                <a:solidFill>
                  <a:srgbClr val="E1002B"/>
                </a:solidFill>
              </a:rPr>
              <a:t>4,6</a:t>
            </a:r>
            <a:endParaRPr lang="ru-RU" sz="4800" dirty="0">
              <a:solidFill>
                <a:srgbClr val="E1002B"/>
              </a:solidFill>
            </a:endParaRPr>
          </a:p>
        </p:txBody>
      </p:sp>
      <p:sp>
        <p:nvSpPr>
          <p:cNvPr id="53" name="Текст 3">
            <a:extLst>
              <a:ext uri="{FF2B5EF4-FFF2-40B4-BE49-F238E27FC236}">
                <a16:creationId xmlns="" xmlns:a16="http://schemas.microsoft.com/office/drawing/2014/main" id="{37138CD5-BD33-4028-B75B-D827A718AFD1}"/>
              </a:ext>
            </a:extLst>
          </p:cNvPr>
          <p:cNvSpPr txBox="1">
            <a:spLocks/>
          </p:cNvSpPr>
          <p:nvPr/>
        </p:nvSpPr>
        <p:spPr>
          <a:xfrm>
            <a:off x="694472" y="5253003"/>
            <a:ext cx="1749286" cy="26837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50000"/>
              </a:lnSpc>
            </a:pPr>
            <a:r>
              <a:rPr lang="ru-RU" sz="1400" b="1" dirty="0" smtClean="0"/>
              <a:t>ИЗМЕНЕНИЕ, %</a:t>
            </a:r>
            <a:endParaRPr lang="ru-RU" sz="1400" b="1" dirty="0"/>
          </a:p>
        </p:txBody>
      </p:sp>
      <p:sp>
        <p:nvSpPr>
          <p:cNvPr id="54" name="Текст 3">
            <a:extLst>
              <a:ext uri="{FF2B5EF4-FFF2-40B4-BE49-F238E27FC236}">
                <a16:creationId xmlns="" xmlns:a16="http://schemas.microsoft.com/office/drawing/2014/main" id="{616A2C7C-8B74-4C7B-BEA8-0A7C14666B0B}"/>
              </a:ext>
            </a:extLst>
          </p:cNvPr>
          <p:cNvSpPr txBox="1">
            <a:spLocks/>
          </p:cNvSpPr>
          <p:nvPr/>
        </p:nvSpPr>
        <p:spPr>
          <a:xfrm>
            <a:off x="703729" y="5536901"/>
            <a:ext cx="1730773" cy="661823"/>
          </a:xfrm>
          <a:prstGeom prst="rect">
            <a:avLst/>
          </a:prstGeom>
        </p:spPr>
        <p:txBody>
          <a:bodyPr anchor="t"/>
          <a:lstStyle>
            <a:defPPr>
              <a:defRPr lang="ru-RU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>
                <a:solidFill>
                  <a:srgbClr val="DA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ru-RU" sz="4800" dirty="0" smtClean="0">
                <a:solidFill>
                  <a:srgbClr val="E1002B"/>
                </a:solidFill>
              </a:rPr>
              <a:t>-24,7</a:t>
            </a:r>
            <a:endParaRPr lang="ru-RU" sz="4800" dirty="0">
              <a:solidFill>
                <a:srgbClr val="E1002B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11290" y="2290294"/>
            <a:ext cx="2315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ru-RU" sz="14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</a:t>
            </a:r>
            <a:endParaRPr lang="ru-RU" sz="1400" b="1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82923" y="5392206"/>
            <a:ext cx="2172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январю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сентябрю 2019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</p:txBody>
      </p:sp>
      <p:sp>
        <p:nvSpPr>
          <p:cNvPr id="48" name="Текст 3">
            <a:extLst>
              <a:ext uri="{FF2B5EF4-FFF2-40B4-BE49-F238E27FC236}">
                <a16:creationId xmlns="" xmlns:a16="http://schemas.microsoft.com/office/drawing/2014/main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57492" y="1627766"/>
            <a:ext cx="2623246" cy="374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rgbClr val="FFC32E"/>
                </a:solidFill>
              </a:rPr>
              <a:t>2020 </a:t>
            </a:r>
            <a:r>
              <a:rPr lang="ru-RU" sz="3200" b="1" dirty="0" smtClean="0">
                <a:solidFill>
                  <a:srgbClr val="FFC32E"/>
                </a:solidFill>
              </a:rPr>
              <a:t>ГОД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563071" y="1968490"/>
            <a:ext cx="20120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 – 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сентябрь 2020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56" name="Овал 55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490" y="779975"/>
              <a:ext cx="504000" cy="504000"/>
            </a:xfrm>
            <a:prstGeom prst="rect">
              <a:avLst/>
            </a:prstGeom>
          </p:spPr>
        </p:pic>
      </p:grpSp>
      <p:sp>
        <p:nvSpPr>
          <p:cNvPr id="44" name="Прямоугольник 43"/>
          <p:cNvSpPr/>
          <p:nvPr/>
        </p:nvSpPr>
        <p:spPr>
          <a:xfrm>
            <a:off x="68782" y="160020"/>
            <a:ext cx="1754188" cy="194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КАМЧАТСТАТ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57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604592" y="1742157"/>
            <a:ext cx="5451824" cy="338229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334286"/>
                </a:solidFill>
              </a:rPr>
              <a:t>ОПЕРАТИВНЫЕ СТАТИСТИЧЕСКИЕ ПОКАЗАТЕЛИ по КАМЧАТСКОМУ КРАЮ</a:t>
            </a:r>
          </a:p>
          <a:p>
            <a:r>
              <a:rPr lang="ru-RU" dirty="0" smtClean="0"/>
              <a:t> </a:t>
            </a:r>
            <a:r>
              <a:rPr lang="ru-RU" sz="2800" dirty="0" smtClean="0">
                <a:solidFill>
                  <a:srgbClr val="FFC32E"/>
                </a:solidFill>
              </a:rPr>
              <a:t>январь-сентябрь 2020 года</a:t>
            </a:r>
            <a:endParaRPr lang="ru-RU" sz="2800" dirty="0">
              <a:solidFill>
                <a:srgbClr val="FFC32E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E1E3910-F163-3C41-BC8C-4F60797C8CC1}"/>
              </a:ext>
            </a:extLst>
          </p:cNvPr>
          <p:cNvSpPr/>
          <p:nvPr/>
        </p:nvSpPr>
        <p:spPr>
          <a:xfrm>
            <a:off x="7505205" y="1157382"/>
            <a:ext cx="44887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ПОКАЗАТЕЛИ ЕСТЕСТВЕННОГО ПРИРОСТА НАСЕЛЕНИЯ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E1E3910-F163-3C41-BC8C-4F60797C8CC1}"/>
              </a:ext>
            </a:extLst>
          </p:cNvPr>
          <p:cNvSpPr/>
          <p:nvPr/>
        </p:nvSpPr>
        <p:spPr>
          <a:xfrm>
            <a:off x="7505205" y="1978005"/>
            <a:ext cx="45889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ПОКАЗАТЕЛИ  РОЖДАЕМОСТИ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E1E3910-F163-3C41-BC8C-4F60797C8CC1}"/>
              </a:ext>
            </a:extLst>
          </p:cNvPr>
          <p:cNvSpPr/>
          <p:nvPr/>
        </p:nvSpPr>
        <p:spPr>
          <a:xfrm>
            <a:off x="7505205" y="2756507"/>
            <a:ext cx="46867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ПОКАЗАТЕЛИ  СМЕРТНОСТИ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E1E3910-F163-3C41-BC8C-4F60797C8CC1}"/>
              </a:ext>
            </a:extLst>
          </p:cNvPr>
          <p:cNvSpPr/>
          <p:nvPr/>
        </p:nvSpPr>
        <p:spPr>
          <a:xfrm>
            <a:off x="7505205" y="3365893"/>
            <a:ext cx="45889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ПОКАЗАТЕЛИ  МЛАДЕНЧЕСКОЙ СМЕРТНОСТИ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E1E3910-F163-3C41-BC8C-4F60797C8CC1}"/>
              </a:ext>
            </a:extLst>
          </p:cNvPr>
          <p:cNvSpPr/>
          <p:nvPr/>
        </p:nvSpPr>
        <p:spPr>
          <a:xfrm>
            <a:off x="7505205" y="4347065"/>
            <a:ext cx="45889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ПОКАЗАТЕЛИ  БРАЧНОСТИ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E1E3910-F163-3C41-BC8C-4F60797C8CC1}"/>
              </a:ext>
            </a:extLst>
          </p:cNvPr>
          <p:cNvSpPr/>
          <p:nvPr/>
        </p:nvSpPr>
        <p:spPr>
          <a:xfrm>
            <a:off x="7505205" y="4955174"/>
            <a:ext cx="45489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ПОКАЗАТЕЛИ  РАЗВОДИМОСТИ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644" y="1157383"/>
            <a:ext cx="484043" cy="422036"/>
          </a:xfrm>
          <a:prstGeom prst="ellipse">
            <a:avLst/>
          </a:prstGeom>
          <a:solidFill>
            <a:schemeClr val="bg1"/>
          </a:solidFill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264" y="2591061"/>
            <a:ext cx="470423" cy="504000"/>
          </a:xfrm>
          <a:prstGeom prst="ellipse">
            <a:avLst/>
          </a:prstGeom>
          <a:solidFill>
            <a:schemeClr val="bg1"/>
          </a:solidFill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578" y="1907065"/>
            <a:ext cx="481082" cy="409494"/>
          </a:xfrm>
          <a:prstGeom prst="ellipse">
            <a:avLst/>
          </a:prstGeom>
          <a:solidFill>
            <a:schemeClr val="bg1"/>
          </a:solidFill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578" y="3365893"/>
            <a:ext cx="499427" cy="480186"/>
          </a:xfrm>
          <a:prstGeom prst="ellipse">
            <a:avLst/>
          </a:prstGeom>
          <a:solidFill>
            <a:schemeClr val="bg1"/>
          </a:solidFill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578" y="4177788"/>
            <a:ext cx="499427" cy="511474"/>
          </a:xfrm>
          <a:prstGeom prst="ellipse">
            <a:avLst/>
          </a:prstGeom>
          <a:solidFill>
            <a:schemeClr val="bg1"/>
          </a:solidFill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198" y="4908156"/>
            <a:ext cx="473004" cy="432590"/>
          </a:xfrm>
          <a:prstGeom prst="ellipse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xmlns="" val="1717467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>
            <a:extLst>
              <a:ext uri="{FF2B5EF4-FFF2-40B4-BE49-F238E27FC236}">
                <a16:creationId xmlns="" xmlns:a16="http://schemas.microsoft.com/office/drawing/2014/main" id="{298ADD8A-7F08-774D-BAA7-5F1C1B8F85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95611997"/>
              </p:ext>
            </p:extLst>
          </p:nvPr>
        </p:nvGraphicFramePr>
        <p:xfrm>
          <a:off x="2933468" y="1090655"/>
          <a:ext cx="9104243" cy="4840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351338" y="712709"/>
            <a:ext cx="7959569" cy="556188"/>
          </a:xfrm>
        </p:spPr>
        <p:txBody>
          <a:bodyPr/>
          <a:lstStyle/>
          <a:p>
            <a:r>
              <a:rPr lang="ru-RU" dirty="0"/>
              <a:t>ЕСТЕСТВЕННОЕ ДВИЖЕНИЕ </a:t>
            </a:r>
            <a:r>
              <a:rPr lang="ru-RU" dirty="0" smtClean="0"/>
              <a:t>НАСЕЛЕНИЯ</a:t>
            </a:r>
          </a:p>
          <a:p>
            <a:pPr>
              <a:lnSpc>
                <a:spcPct val="50000"/>
              </a:lnSpc>
            </a:pPr>
            <a:r>
              <a:rPr lang="ru-RU" sz="1600" dirty="0" smtClean="0"/>
              <a:t>ЧЕЛОВЕК</a:t>
            </a:r>
            <a:endParaRPr lang="ru-RU" sz="1600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91B49EA5-468D-47ED-896D-561C8F4FE9D0}"/>
              </a:ext>
            </a:extLst>
          </p:cNvPr>
          <p:cNvSpPr/>
          <p:nvPr/>
        </p:nvSpPr>
        <p:spPr>
          <a:xfrm>
            <a:off x="4889648" y="5567918"/>
            <a:ext cx="18210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rgbClr val="FFC3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3EC91913-085C-4197-B2A6-AC49706A6B08}"/>
              </a:ext>
            </a:extLst>
          </p:cNvPr>
          <p:cNvSpPr/>
          <p:nvPr/>
        </p:nvSpPr>
        <p:spPr>
          <a:xfrm>
            <a:off x="9604752" y="5298996"/>
            <a:ext cx="10105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10" name="Левая фигурная скобка 9">
            <a:extLst>
              <a:ext uri="{FF2B5EF4-FFF2-40B4-BE49-F238E27FC236}">
                <a16:creationId xmlns="" xmlns:a16="http://schemas.microsoft.com/office/drawing/2014/main" id="{36A09732-C85B-45D9-9F5E-4EC8C924A94B}"/>
              </a:ext>
            </a:extLst>
          </p:cNvPr>
          <p:cNvSpPr/>
          <p:nvPr/>
        </p:nvSpPr>
        <p:spPr>
          <a:xfrm rot="16200000">
            <a:off x="5410432" y="2822035"/>
            <a:ext cx="244911" cy="5198835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11431884" y="6015044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Текст 3">
            <a:extLst>
              <a:ext uri="{FF2B5EF4-FFF2-40B4-BE49-F238E27FC236}">
                <a16:creationId xmlns="" xmlns:a16="http://schemas.microsoft.com/office/drawing/2014/main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411291" y="2595416"/>
            <a:ext cx="2315650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>
                <a:solidFill>
                  <a:srgbClr val="E1002B"/>
                </a:solidFill>
              </a:rPr>
              <a:t>- 372 </a:t>
            </a:r>
            <a:endParaRPr lang="ru-RU" sz="4800" dirty="0">
              <a:solidFill>
                <a:srgbClr val="E1002B"/>
              </a:solidFill>
            </a:endParaRPr>
          </a:p>
        </p:txBody>
      </p:sp>
      <p:sp>
        <p:nvSpPr>
          <p:cNvPr id="50" name="Текст 3">
            <a:extLst>
              <a:ext uri="{FF2B5EF4-FFF2-40B4-BE49-F238E27FC236}">
                <a16:creationId xmlns="" xmlns:a16="http://schemas.microsoft.com/office/drawing/2014/main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57492" y="1627766"/>
            <a:ext cx="2623246" cy="374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rgbClr val="FFC32E"/>
                </a:solidFill>
              </a:rPr>
              <a:t>2020 </a:t>
            </a:r>
            <a:r>
              <a:rPr lang="ru-RU" sz="3200" b="1" dirty="0" smtClean="0">
                <a:solidFill>
                  <a:srgbClr val="FFC32E"/>
                </a:solidFill>
              </a:rPr>
              <a:t>ГОД</a:t>
            </a:r>
          </a:p>
        </p:txBody>
      </p:sp>
      <p:sp>
        <p:nvSpPr>
          <p:cNvPr id="51" name="Текст 3">
            <a:extLst>
              <a:ext uri="{FF2B5EF4-FFF2-40B4-BE49-F238E27FC236}">
                <a16:creationId xmlns="" xmlns:a16="http://schemas.microsoft.com/office/drawing/2014/main" id="{A32EED18-2F4F-48ED-98E6-4DA132266EE2}"/>
              </a:ext>
            </a:extLst>
          </p:cNvPr>
          <p:cNvSpPr txBox="1">
            <a:spLocks/>
          </p:cNvSpPr>
          <p:nvPr/>
        </p:nvSpPr>
        <p:spPr>
          <a:xfrm>
            <a:off x="313380" y="3808177"/>
            <a:ext cx="2511470" cy="23472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ru-RU" sz="1400" b="1" dirty="0"/>
              <a:t>В РАСЧЁТЕ НА 1000 ЧЕЛ.</a:t>
            </a:r>
            <a:r>
              <a:rPr lang="ru-RU" sz="1400" dirty="0"/>
              <a:t> </a:t>
            </a:r>
          </a:p>
        </p:txBody>
      </p:sp>
      <p:sp>
        <p:nvSpPr>
          <p:cNvPr id="52" name="Текст 3">
            <a:extLst>
              <a:ext uri="{FF2B5EF4-FFF2-40B4-BE49-F238E27FC236}">
                <a16:creationId xmlns="" xmlns:a16="http://schemas.microsoft.com/office/drawing/2014/main" id="{35AAF212-D6D3-41D0-8A49-575894536DDA}"/>
              </a:ext>
            </a:extLst>
          </p:cNvPr>
          <p:cNvSpPr txBox="1">
            <a:spLocks/>
          </p:cNvSpPr>
          <p:nvPr/>
        </p:nvSpPr>
        <p:spPr>
          <a:xfrm>
            <a:off x="945876" y="3946037"/>
            <a:ext cx="1561958" cy="77559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>
                <a:solidFill>
                  <a:srgbClr val="E1002B"/>
                </a:solidFill>
              </a:rPr>
              <a:t>-1,</a:t>
            </a:r>
            <a:r>
              <a:rPr lang="en-US" sz="4800" dirty="0" smtClean="0">
                <a:solidFill>
                  <a:srgbClr val="E1002B"/>
                </a:solidFill>
              </a:rPr>
              <a:t>6</a:t>
            </a:r>
            <a:endParaRPr lang="ru-RU" sz="4800" dirty="0">
              <a:solidFill>
                <a:srgbClr val="E1002B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1290" y="2290294"/>
            <a:ext cx="2315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ru-RU" sz="14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</a:t>
            </a:r>
            <a:endParaRPr lang="ru-RU" sz="1400" b="1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3070" y="1968490"/>
            <a:ext cx="20120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 – 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сентябрь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23254" y="5989718"/>
            <a:ext cx="209006" cy="209006"/>
          </a:xfrm>
          <a:prstGeom prst="rect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866829" y="5968028"/>
            <a:ext cx="14173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 родившихся</a:t>
            </a: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550210" y="5989718"/>
            <a:ext cx="209006" cy="209006"/>
          </a:xfrm>
          <a:prstGeom prst="rect">
            <a:avLst/>
          </a:prstGeom>
          <a:solidFill>
            <a:srgbClr val="33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710739" y="5968028"/>
            <a:ext cx="11897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 умерших</a:t>
            </a: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7945138" y="5999497"/>
            <a:ext cx="516677" cy="170846"/>
            <a:chOff x="2156039" y="6355682"/>
            <a:chExt cx="516677" cy="170846"/>
          </a:xfrm>
        </p:grpSpPr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FFD2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FFD2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FFD2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Прямоугольник 57"/>
          <p:cNvSpPr/>
          <p:nvPr/>
        </p:nvSpPr>
        <p:spPr>
          <a:xfrm>
            <a:off x="8447356" y="5968028"/>
            <a:ext cx="16562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Естественный прирост</a:t>
            </a: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47" name="Овал 46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776" y="713241"/>
              <a:ext cx="648000" cy="648000"/>
            </a:xfrm>
            <a:prstGeom prst="rect">
              <a:avLst/>
            </a:prstGeom>
          </p:spPr>
        </p:pic>
      </p:grpSp>
      <p:sp>
        <p:nvSpPr>
          <p:cNvPr id="37" name="Прямоугольник 36"/>
          <p:cNvSpPr/>
          <p:nvPr/>
        </p:nvSpPr>
        <p:spPr>
          <a:xfrm>
            <a:off x="313380" y="160020"/>
            <a:ext cx="1286820" cy="194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8782" y="160020"/>
            <a:ext cx="1754188" cy="194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КАМЧАТСТАТ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966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351338" y="723293"/>
            <a:ext cx="10702769" cy="553559"/>
          </a:xfrm>
        </p:spPr>
        <p:txBody>
          <a:bodyPr/>
          <a:lstStyle/>
          <a:p>
            <a:r>
              <a:rPr lang="ru-RU" dirty="0"/>
              <a:t>ЧИСЛО ЗАРЕГИСТРИРОВАННЫХ </a:t>
            </a:r>
            <a:r>
              <a:rPr lang="ru-RU" dirty="0" smtClean="0"/>
              <a:t>РОДИВШИХСЯ</a:t>
            </a:r>
          </a:p>
          <a:p>
            <a:pPr>
              <a:lnSpc>
                <a:spcPct val="50000"/>
              </a:lnSpc>
            </a:pPr>
            <a:r>
              <a:rPr lang="ru-RU" sz="1600" dirty="0" smtClean="0"/>
              <a:t> ЧЕЛОВЕК</a:t>
            </a:r>
            <a:endParaRPr lang="ru-RU" sz="1600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861465106"/>
              </p:ext>
            </p:extLst>
          </p:nvPr>
        </p:nvGraphicFramePr>
        <p:xfrm>
          <a:off x="3267654" y="1512837"/>
          <a:ext cx="8609958" cy="4052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11431884" y="6110294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0"/>
          <p:cNvGrpSpPr/>
          <p:nvPr/>
        </p:nvGrpSpPr>
        <p:grpSpPr>
          <a:xfrm>
            <a:off x="5086664" y="5819972"/>
            <a:ext cx="516677" cy="170846"/>
            <a:chOff x="2156039" y="6355682"/>
            <a:chExt cx="516677" cy="170846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91B49EA5-468D-47ED-896D-561C8F4FE9D0}"/>
              </a:ext>
            </a:extLst>
          </p:cNvPr>
          <p:cNvSpPr/>
          <p:nvPr/>
        </p:nvSpPr>
        <p:spPr>
          <a:xfrm>
            <a:off x="5539835" y="5685549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7207885" y="5819972"/>
            <a:ext cx="516677" cy="170846"/>
            <a:chOff x="2156039" y="6355682"/>
            <a:chExt cx="516677" cy="170846"/>
          </a:xfrm>
        </p:grpSpPr>
        <p:cxnSp>
          <p:nvCxnSpPr>
            <p:cNvPr id="59" name="Прямая соединительная линия 58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91B49EA5-468D-47ED-896D-561C8F4FE9D0}"/>
              </a:ext>
            </a:extLst>
          </p:cNvPr>
          <p:cNvSpPr/>
          <p:nvPr/>
        </p:nvSpPr>
        <p:spPr>
          <a:xfrm>
            <a:off x="7661056" y="5685549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rgbClr val="FFC3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9402452" y="5819972"/>
            <a:ext cx="516677" cy="170846"/>
            <a:chOff x="2156039" y="6355682"/>
            <a:chExt cx="516677" cy="170846"/>
          </a:xfrm>
        </p:grpSpPr>
        <p:cxnSp>
          <p:nvCxnSpPr>
            <p:cNvPr id="64" name="Прямая соединительная линия 63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91B49EA5-468D-47ED-896D-561C8F4FE9D0}"/>
              </a:ext>
            </a:extLst>
          </p:cNvPr>
          <p:cNvSpPr/>
          <p:nvPr/>
        </p:nvSpPr>
        <p:spPr>
          <a:xfrm>
            <a:off x="9855623" y="5685549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Текст 3">
            <a:extLst>
              <a:ext uri="{FF2B5EF4-FFF2-40B4-BE49-F238E27FC236}">
                <a16:creationId xmlns="" xmlns:a16="http://schemas.microsoft.com/office/drawing/2014/main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694473" y="2595416"/>
            <a:ext cx="1749285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rgbClr val="E1002B"/>
                </a:solidFill>
              </a:rPr>
              <a:t>2</a:t>
            </a:r>
            <a:r>
              <a:rPr lang="ru-RU" sz="4800" b="1" dirty="0" smtClean="0">
                <a:solidFill>
                  <a:srgbClr val="E1002B"/>
                </a:solidFill>
              </a:rPr>
              <a:t>423</a:t>
            </a:r>
            <a:endParaRPr lang="ru-RU" sz="4800" b="1" dirty="0">
              <a:solidFill>
                <a:srgbClr val="E1002B"/>
              </a:solidFill>
            </a:endParaRPr>
          </a:p>
        </p:txBody>
      </p:sp>
      <p:sp>
        <p:nvSpPr>
          <p:cNvPr id="68" name="Текст 3">
            <a:extLst>
              <a:ext uri="{FF2B5EF4-FFF2-40B4-BE49-F238E27FC236}">
                <a16:creationId xmlns="" xmlns:a16="http://schemas.microsoft.com/office/drawing/2014/main" id="{A32EED18-2F4F-48ED-98E6-4DA132266EE2}"/>
              </a:ext>
            </a:extLst>
          </p:cNvPr>
          <p:cNvSpPr txBox="1">
            <a:spLocks/>
          </p:cNvSpPr>
          <p:nvPr/>
        </p:nvSpPr>
        <p:spPr>
          <a:xfrm>
            <a:off x="313380" y="3808177"/>
            <a:ext cx="2511470" cy="23472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ru-RU" sz="1400" b="1" dirty="0"/>
              <a:t>В РАСЧЁТЕ НА 1000 ЧЕЛ.</a:t>
            </a:r>
            <a:r>
              <a:rPr lang="ru-RU" sz="1400" dirty="0"/>
              <a:t> </a:t>
            </a:r>
          </a:p>
        </p:txBody>
      </p:sp>
      <p:sp>
        <p:nvSpPr>
          <p:cNvPr id="69" name="Текст 3">
            <a:extLst>
              <a:ext uri="{FF2B5EF4-FFF2-40B4-BE49-F238E27FC236}">
                <a16:creationId xmlns="" xmlns:a16="http://schemas.microsoft.com/office/drawing/2014/main" id="{35AAF212-D6D3-41D0-8A49-575894536DDA}"/>
              </a:ext>
            </a:extLst>
          </p:cNvPr>
          <p:cNvSpPr txBox="1">
            <a:spLocks/>
          </p:cNvSpPr>
          <p:nvPr/>
        </p:nvSpPr>
        <p:spPr>
          <a:xfrm>
            <a:off x="945875" y="3946037"/>
            <a:ext cx="1618865" cy="77559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rgbClr val="E1002B"/>
                </a:solidFill>
              </a:rPr>
              <a:t>10</a:t>
            </a:r>
            <a:r>
              <a:rPr lang="ru-RU" sz="4800" b="1" dirty="0" smtClean="0">
                <a:solidFill>
                  <a:srgbClr val="E1002B"/>
                </a:solidFill>
              </a:rPr>
              <a:t>,</a:t>
            </a:r>
            <a:r>
              <a:rPr lang="en-US" sz="4800" b="1" dirty="0" smtClean="0">
                <a:solidFill>
                  <a:srgbClr val="E1002B"/>
                </a:solidFill>
              </a:rPr>
              <a:t>3</a:t>
            </a:r>
            <a:endParaRPr lang="ru-RU" sz="4800" dirty="0">
              <a:solidFill>
                <a:srgbClr val="E1002B"/>
              </a:solidFill>
            </a:endParaRPr>
          </a:p>
        </p:txBody>
      </p:sp>
      <p:sp>
        <p:nvSpPr>
          <p:cNvPr id="70" name="Текст 3">
            <a:extLst>
              <a:ext uri="{FF2B5EF4-FFF2-40B4-BE49-F238E27FC236}">
                <a16:creationId xmlns="" xmlns:a16="http://schemas.microsoft.com/office/drawing/2014/main" id="{37138CD5-BD33-4028-B75B-D827A718AFD1}"/>
              </a:ext>
            </a:extLst>
          </p:cNvPr>
          <p:cNvSpPr txBox="1">
            <a:spLocks/>
          </p:cNvSpPr>
          <p:nvPr/>
        </p:nvSpPr>
        <p:spPr>
          <a:xfrm>
            <a:off x="573489" y="5253003"/>
            <a:ext cx="1991252" cy="26837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50000"/>
              </a:lnSpc>
            </a:pPr>
            <a:r>
              <a:rPr lang="ru-RU" sz="1400" b="1" dirty="0" smtClean="0"/>
              <a:t>ИЗМЕНЕНИЕ</a:t>
            </a:r>
            <a:r>
              <a:rPr lang="en-US" sz="1400" b="1" dirty="0" smtClean="0"/>
              <a:t>, %</a:t>
            </a:r>
            <a:endParaRPr lang="ru-RU" sz="1400" b="1" dirty="0"/>
          </a:p>
        </p:txBody>
      </p:sp>
      <p:sp>
        <p:nvSpPr>
          <p:cNvPr id="71" name="Текст 3">
            <a:extLst>
              <a:ext uri="{FF2B5EF4-FFF2-40B4-BE49-F238E27FC236}">
                <a16:creationId xmlns="" xmlns:a16="http://schemas.microsoft.com/office/drawing/2014/main" id="{616A2C7C-8B74-4C7B-BEA8-0A7C14666B0B}"/>
              </a:ext>
            </a:extLst>
          </p:cNvPr>
          <p:cNvSpPr txBox="1">
            <a:spLocks/>
          </p:cNvSpPr>
          <p:nvPr/>
        </p:nvSpPr>
        <p:spPr>
          <a:xfrm>
            <a:off x="703729" y="5536901"/>
            <a:ext cx="1730773" cy="661823"/>
          </a:xfrm>
          <a:prstGeom prst="rect">
            <a:avLst/>
          </a:prstGeom>
        </p:spPr>
        <p:txBody>
          <a:bodyPr anchor="t"/>
          <a:lstStyle>
            <a:defPPr>
              <a:defRPr lang="ru-RU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>
                <a:solidFill>
                  <a:srgbClr val="DA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ru-RU" sz="4800" dirty="0" smtClean="0">
                <a:solidFill>
                  <a:srgbClr val="E1002B"/>
                </a:solidFill>
              </a:rPr>
              <a:t>-</a:t>
            </a:r>
            <a:r>
              <a:rPr lang="en-US" sz="4800" dirty="0" smtClean="0">
                <a:solidFill>
                  <a:srgbClr val="E1002B"/>
                </a:solidFill>
              </a:rPr>
              <a:t>3</a:t>
            </a:r>
            <a:r>
              <a:rPr lang="ru-RU" sz="4800" dirty="0" smtClean="0">
                <a:solidFill>
                  <a:srgbClr val="E1002B"/>
                </a:solidFill>
              </a:rPr>
              <a:t>,2</a:t>
            </a:r>
            <a:endParaRPr lang="ru-RU" sz="4800" dirty="0">
              <a:solidFill>
                <a:srgbClr val="E1002B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11290" y="2290294"/>
            <a:ext cx="2315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ru-RU" sz="14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</a:t>
            </a:r>
            <a:endParaRPr lang="ru-RU" sz="1400" b="1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98149" y="5392206"/>
            <a:ext cx="214193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январю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сентябрь 2019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</p:txBody>
      </p:sp>
      <p:sp>
        <p:nvSpPr>
          <p:cNvPr id="47" name="Текст 3">
            <a:extLst>
              <a:ext uri="{FF2B5EF4-FFF2-40B4-BE49-F238E27FC236}">
                <a16:creationId xmlns="" xmlns:a16="http://schemas.microsoft.com/office/drawing/2014/main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57492" y="1627766"/>
            <a:ext cx="2623246" cy="374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rgbClr val="FFC32E"/>
                </a:solidFill>
              </a:rPr>
              <a:t>2020 </a:t>
            </a:r>
            <a:r>
              <a:rPr lang="ru-RU" sz="3200" b="1" dirty="0" smtClean="0">
                <a:solidFill>
                  <a:srgbClr val="FFC32E"/>
                </a:solidFill>
              </a:rPr>
              <a:t>ГОД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63072" y="1968490"/>
            <a:ext cx="20120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 – 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сентябрь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года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436776" y="665989"/>
            <a:ext cx="720000" cy="720000"/>
            <a:chOff x="11084702" y="505818"/>
            <a:chExt cx="864000" cy="864000"/>
          </a:xfrm>
        </p:grpSpPr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702" y="577818"/>
              <a:ext cx="720000" cy="720000"/>
            </a:xfrm>
            <a:prstGeom prst="rect">
              <a:avLst/>
            </a:prstGeom>
          </p:spPr>
        </p:pic>
        <p:sp>
          <p:nvSpPr>
            <p:cNvPr id="76" name="Овал 75"/>
            <p:cNvSpPr/>
            <p:nvPr/>
          </p:nvSpPr>
          <p:spPr>
            <a:xfrm>
              <a:off x="11084702" y="505818"/>
              <a:ext cx="864000" cy="864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313380" y="171450"/>
            <a:ext cx="1389690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8782" y="160020"/>
            <a:ext cx="1754188" cy="194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КАМЧАТСТАТ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984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357329" y="549653"/>
            <a:ext cx="10696778" cy="836336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dirty="0" smtClean="0"/>
              <a:t>КОЭФФИЦИЕНТ РОЖДАЕМОСТИ* </a:t>
            </a:r>
          </a:p>
          <a:p>
            <a:pPr>
              <a:lnSpc>
                <a:spcPct val="50000"/>
              </a:lnSpc>
            </a:pPr>
            <a:r>
              <a:rPr lang="ru-RU" sz="1600" dirty="0" smtClean="0"/>
              <a:t>НА 1000 ЧЕЛОВЕК НАСЕЛЕНИЯ</a:t>
            </a:r>
            <a:r>
              <a:rPr lang="en-US" sz="1600" dirty="0" smtClean="0"/>
              <a:t> 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январь – сентябрь 2020 года</a:t>
            </a:r>
          </a:p>
          <a:p>
            <a:pPr>
              <a:lnSpc>
                <a:spcPct val="50000"/>
              </a:lnSpc>
            </a:pPr>
            <a:endParaRPr lang="ru-RU" sz="1600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23072" y="5732862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011288" y="5876008"/>
            <a:ext cx="1253887" cy="276999"/>
            <a:chOff x="9632569" y="2243262"/>
            <a:chExt cx="1253887" cy="276999"/>
          </a:xfrm>
        </p:grpSpPr>
        <p:sp>
          <p:nvSpPr>
            <p:cNvPr id="123" name="Овал 122"/>
            <p:cNvSpPr/>
            <p:nvPr/>
          </p:nvSpPr>
          <p:spPr>
            <a:xfrm>
              <a:off x="9632569" y="2292428"/>
              <a:ext cx="209444" cy="209444"/>
            </a:xfrm>
            <a:prstGeom prst="ellipse">
              <a:avLst/>
            </a:prstGeom>
            <a:solidFill>
              <a:srgbClr val="699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9870472" y="2243262"/>
              <a:ext cx="10159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8,2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</a:rPr>
                <a:t>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9,7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7868471" y="5876008"/>
            <a:ext cx="1287611" cy="276999"/>
            <a:chOff x="9632569" y="2543590"/>
            <a:chExt cx="1287611" cy="276999"/>
          </a:xfrm>
        </p:grpSpPr>
        <p:sp>
          <p:nvSpPr>
            <p:cNvPr id="124" name="Овал 123"/>
            <p:cNvSpPr/>
            <p:nvPr/>
          </p:nvSpPr>
          <p:spPr>
            <a:xfrm>
              <a:off x="9632569" y="2592756"/>
              <a:ext cx="209444" cy="209444"/>
            </a:xfrm>
            <a:prstGeom prst="ellipse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9834113" y="2543590"/>
              <a:ext cx="10860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9,7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</a:rPr>
                <a:t> 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11,2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9759378" y="5876008"/>
            <a:ext cx="1363290" cy="276999"/>
            <a:chOff x="9632569" y="2851258"/>
            <a:chExt cx="1363290" cy="276999"/>
          </a:xfrm>
        </p:grpSpPr>
        <p:sp>
          <p:nvSpPr>
            <p:cNvPr id="125" name="Овал 124"/>
            <p:cNvSpPr/>
            <p:nvPr/>
          </p:nvSpPr>
          <p:spPr>
            <a:xfrm>
              <a:off x="9632569" y="2900424"/>
              <a:ext cx="209444" cy="209444"/>
            </a:xfrm>
            <a:prstGeom prst="ellipse">
              <a:avLst/>
            </a:prstGeom>
            <a:solidFill>
              <a:srgbClr val="1A3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9831245" y="2851258"/>
              <a:ext cx="11646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11,2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</a:rPr>
                <a:t> 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18,8</a:t>
              </a:r>
            </a:p>
          </p:txBody>
        </p:sp>
      </p:grpSp>
      <p:graphicFrame>
        <p:nvGraphicFramePr>
          <p:cNvPr id="119" name="Таблица 1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43726336"/>
              </p:ext>
            </p:extLst>
          </p:nvPr>
        </p:nvGraphicFramePr>
        <p:xfrm>
          <a:off x="176364" y="2198774"/>
          <a:ext cx="2080935" cy="3534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0935">
                  <a:extLst>
                    <a:ext uri="{9D8B030D-6E8A-4147-A177-3AD203B41FA5}">
                      <a16:colId xmlns="" xmlns:a16="http://schemas.microsoft.com/office/drawing/2014/main" val="1545728881"/>
                    </a:ext>
                  </a:extLst>
                </a:gridCol>
              </a:tblGrid>
              <a:tr h="39061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Быстринский МР</a:t>
                      </a:r>
                      <a:r>
                        <a:rPr lang="en-US" sz="1200" b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endParaRPr lang="ru-RU" sz="12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55" marR="8155" marT="815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43390052"/>
                  </a:ext>
                </a:extLst>
              </a:tr>
              <a:tr h="458968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пгт</a:t>
                      </a:r>
                      <a:r>
                        <a:rPr lang="ru-RU" sz="1200" b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Палана</a:t>
                      </a:r>
                      <a:endParaRPr lang="ru-RU" sz="12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55" marR="8155" marT="815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96555103"/>
                  </a:ext>
                </a:extLst>
              </a:tr>
              <a:tr h="524012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Пенжинский МР </a:t>
                      </a:r>
                      <a:endParaRPr lang="ru-RU" sz="12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55" marR="8155" marT="815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2595813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Тигильский МР  </a:t>
                      </a:r>
                      <a:endParaRPr lang="ru-RU" sz="12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55" marR="8155" marT="815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2605551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КАМЧАТСКИЙ</a:t>
                      </a:r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КРАЙ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6297328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Мильковский МР</a:t>
                      </a:r>
                      <a:endParaRPr lang="ru-RU" sz="12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0417078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Соболевский МР</a:t>
                      </a:r>
                      <a:endParaRPr lang="ru-RU" sz="12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75062258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Алеутский МР</a:t>
                      </a:r>
                      <a:endParaRPr lang="ru-RU" sz="12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05935119"/>
                  </a:ext>
                </a:extLst>
              </a:tr>
            </a:tbl>
          </a:graphicData>
        </a:graphic>
      </p:graphicFrame>
      <p:graphicFrame>
        <p:nvGraphicFramePr>
          <p:cNvPr id="120" name="Диаграмма 119"/>
          <p:cNvGraphicFramePr/>
          <p:nvPr>
            <p:extLst>
              <p:ext uri="{D42A27DB-BD31-4B8C-83A1-F6EECF244321}">
                <p14:modId xmlns="" xmlns:p14="http://schemas.microsoft.com/office/powerpoint/2010/main" val="4201221820"/>
              </p:ext>
            </p:extLst>
          </p:nvPr>
        </p:nvGraphicFramePr>
        <p:xfrm>
          <a:off x="2257299" y="1968381"/>
          <a:ext cx="2582975" cy="3954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1" name="Прямая соединительная линия 120"/>
          <p:cNvCxnSpPr/>
          <p:nvPr/>
        </p:nvCxnSpPr>
        <p:spPr>
          <a:xfrm>
            <a:off x="2386678" y="2103133"/>
            <a:ext cx="0" cy="36580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Прямоугольник 125"/>
          <p:cNvSpPr/>
          <p:nvPr/>
        </p:nvSpPr>
        <p:spPr>
          <a:xfrm>
            <a:off x="305689" y="1810962"/>
            <a:ext cx="436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Районы с наибольшими и наименьшими значениями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0" name="Группа 129"/>
          <p:cNvGrpSpPr/>
          <p:nvPr/>
        </p:nvGrpSpPr>
        <p:grpSpPr>
          <a:xfrm>
            <a:off x="436776" y="665989"/>
            <a:ext cx="720000" cy="720000"/>
            <a:chOff x="11084702" y="505818"/>
            <a:chExt cx="864000" cy="864000"/>
          </a:xfrm>
        </p:grpSpPr>
        <p:pic>
          <p:nvPicPr>
            <p:cNvPr id="131" name="Рисунок 130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702" y="577818"/>
              <a:ext cx="720000" cy="720000"/>
            </a:xfrm>
            <a:prstGeom prst="rect">
              <a:avLst/>
            </a:prstGeom>
          </p:spPr>
        </p:pic>
        <p:sp>
          <p:nvSpPr>
            <p:cNvPr id="134" name="Овал 133"/>
            <p:cNvSpPr/>
            <p:nvPr/>
          </p:nvSpPr>
          <p:spPr>
            <a:xfrm>
              <a:off x="11084702" y="505818"/>
              <a:ext cx="864000" cy="864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9" name="Прямоугольник 128"/>
          <p:cNvSpPr/>
          <p:nvPr/>
        </p:nvSpPr>
        <p:spPr>
          <a:xfrm>
            <a:off x="68782" y="160020"/>
            <a:ext cx="1754188" cy="194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КАМЧАТСТАТ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9460" name="Picture 4" descr="http://www.terrakamchatka.ru/Atlas/pict/Maps_full/AdmDele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41411" y="1385989"/>
            <a:ext cx="7075770" cy="5029693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8502734" y="4168239"/>
            <a:ext cx="486888" cy="2018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8,2</a:t>
            </a:r>
            <a:endParaRPr lang="ru-RU" sz="1000" b="1" dirty="0"/>
          </a:p>
        </p:txBody>
      </p:sp>
      <p:cxnSp>
        <p:nvCxnSpPr>
          <p:cNvPr id="29" name="Прямая со стрелкой 28"/>
          <p:cNvCxnSpPr>
            <a:stCxn id="25" idx="1"/>
          </p:cNvCxnSpPr>
          <p:nvPr/>
        </p:nvCxnSpPr>
        <p:spPr>
          <a:xfrm flipH="1">
            <a:off x="7659584" y="4269180"/>
            <a:ext cx="843150" cy="1009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9968822" y="3192483"/>
            <a:ext cx="486888" cy="2018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11,3</a:t>
            </a:r>
            <a:endParaRPr lang="ru-RU" sz="1000" b="1" dirty="0"/>
          </a:p>
        </p:txBody>
      </p:sp>
      <p:cxnSp>
        <p:nvCxnSpPr>
          <p:cNvPr id="32" name="Прямая со стрелкой 31"/>
          <p:cNvCxnSpPr>
            <a:stCxn id="30" idx="0"/>
          </p:cNvCxnSpPr>
          <p:nvPr/>
        </p:nvCxnSpPr>
        <p:spPr>
          <a:xfrm flipH="1" flipV="1">
            <a:off x="9310907" y="2885704"/>
            <a:ext cx="901359" cy="3067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8669194" y="3546764"/>
            <a:ext cx="486888" cy="2018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12,7</a:t>
            </a:r>
            <a:endParaRPr lang="ru-RU" sz="1000" b="1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 flipH="1" flipV="1">
            <a:off x="8102372" y="3394364"/>
            <a:ext cx="800723" cy="3542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7172696" y="1766500"/>
            <a:ext cx="486888" cy="2018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15,8</a:t>
            </a:r>
            <a:endParaRPr lang="ru-RU" sz="1000" b="1" dirty="0"/>
          </a:p>
        </p:txBody>
      </p:sp>
      <p:cxnSp>
        <p:nvCxnSpPr>
          <p:cNvPr id="38" name="Прямая со стрелкой 37"/>
          <p:cNvCxnSpPr>
            <a:stCxn id="36" idx="3"/>
          </p:cNvCxnSpPr>
          <p:nvPr/>
        </p:nvCxnSpPr>
        <p:spPr>
          <a:xfrm>
            <a:off x="7659584" y="1867441"/>
            <a:ext cx="1330038" cy="2205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6249191" y="2885704"/>
            <a:ext cx="486888" cy="2018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16,0</a:t>
            </a:r>
            <a:endParaRPr lang="ru-RU" sz="1000" b="1" dirty="0"/>
          </a:p>
        </p:txBody>
      </p:sp>
      <p:cxnSp>
        <p:nvCxnSpPr>
          <p:cNvPr id="41" name="Прямая со стрелкой 40"/>
          <p:cNvCxnSpPr>
            <a:stCxn id="39" idx="2"/>
          </p:cNvCxnSpPr>
          <p:nvPr/>
        </p:nvCxnSpPr>
        <p:spPr>
          <a:xfrm>
            <a:off x="6492635" y="3087585"/>
            <a:ext cx="525682" cy="4591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5524400" y="3546764"/>
            <a:ext cx="486888" cy="2018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14,9</a:t>
            </a:r>
            <a:endParaRPr lang="ru-RU" sz="1000" b="1" dirty="0"/>
          </a:p>
        </p:txBody>
      </p:sp>
      <p:cxnSp>
        <p:nvCxnSpPr>
          <p:cNvPr id="44" name="Прямая со стрелкой 43"/>
          <p:cNvCxnSpPr>
            <a:stCxn id="42" idx="2"/>
          </p:cNvCxnSpPr>
          <p:nvPr/>
        </p:nvCxnSpPr>
        <p:spPr>
          <a:xfrm>
            <a:off x="5767844" y="3748645"/>
            <a:ext cx="968235" cy="4195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5041411" y="4067298"/>
            <a:ext cx="486888" cy="2018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5,4</a:t>
            </a:r>
            <a:endParaRPr lang="ru-RU" sz="1000" b="1" dirty="0"/>
          </a:p>
        </p:txBody>
      </p:sp>
      <p:cxnSp>
        <p:nvCxnSpPr>
          <p:cNvPr id="47" name="Прямая со стрелкой 46"/>
          <p:cNvCxnSpPr>
            <a:stCxn id="45" idx="2"/>
          </p:cNvCxnSpPr>
          <p:nvPr/>
        </p:nvCxnSpPr>
        <p:spPr>
          <a:xfrm>
            <a:off x="5284855" y="4269179"/>
            <a:ext cx="243444" cy="8490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9714610" y="4168239"/>
            <a:ext cx="486888" cy="2018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3,9</a:t>
            </a:r>
            <a:endParaRPr lang="ru-RU" sz="1000" b="1" dirty="0"/>
          </a:p>
        </p:txBody>
      </p:sp>
      <p:cxnSp>
        <p:nvCxnSpPr>
          <p:cNvPr id="50" name="Прямая со стрелкой 49"/>
          <p:cNvCxnSpPr/>
          <p:nvPr/>
        </p:nvCxnSpPr>
        <p:spPr>
          <a:xfrm flipH="1">
            <a:off x="9759378" y="4370120"/>
            <a:ext cx="198676" cy="4750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8182306" y="5118265"/>
            <a:ext cx="486888" cy="2018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18,2</a:t>
            </a:r>
            <a:endParaRPr lang="ru-RU" sz="1000" b="1" dirty="0"/>
          </a:p>
        </p:txBody>
      </p:sp>
      <p:cxnSp>
        <p:nvCxnSpPr>
          <p:cNvPr id="53" name="Прямая со стрелкой 52"/>
          <p:cNvCxnSpPr/>
          <p:nvPr/>
        </p:nvCxnSpPr>
        <p:spPr>
          <a:xfrm flipH="1" flipV="1">
            <a:off x="6492635" y="4607626"/>
            <a:ext cx="1689671" cy="5106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7826571" y="5530981"/>
            <a:ext cx="486888" cy="2018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6,6</a:t>
            </a:r>
            <a:endParaRPr lang="ru-RU" sz="1000" b="1" dirty="0"/>
          </a:p>
        </p:txBody>
      </p:sp>
      <p:cxnSp>
        <p:nvCxnSpPr>
          <p:cNvPr id="56" name="Прямая со стрелкой 55"/>
          <p:cNvCxnSpPr>
            <a:stCxn id="54" idx="1"/>
          </p:cNvCxnSpPr>
          <p:nvPr/>
        </p:nvCxnSpPr>
        <p:spPr>
          <a:xfrm flipH="1" flipV="1">
            <a:off x="6627450" y="5047014"/>
            <a:ext cx="1199121" cy="5849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6531429" y="5925174"/>
            <a:ext cx="486888" cy="2018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9,9</a:t>
            </a:r>
            <a:endParaRPr lang="ru-RU" sz="1000" b="1" dirty="0"/>
          </a:p>
        </p:txBody>
      </p:sp>
      <p:cxnSp>
        <p:nvCxnSpPr>
          <p:cNvPr id="59" name="Прямая со стрелкой 58"/>
          <p:cNvCxnSpPr/>
          <p:nvPr/>
        </p:nvCxnSpPr>
        <p:spPr>
          <a:xfrm flipH="1" flipV="1">
            <a:off x="6249191" y="5530981"/>
            <a:ext cx="243444" cy="5960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7339683" y="5951126"/>
            <a:ext cx="486888" cy="2018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10,5</a:t>
            </a:r>
            <a:endParaRPr lang="ru-RU" sz="1200" b="1" dirty="0">
              <a:solidFill>
                <a:srgbClr val="FF0000"/>
              </a:solidFill>
            </a:endParaRPr>
          </a:p>
        </p:txBody>
      </p:sp>
      <p:cxnSp>
        <p:nvCxnSpPr>
          <p:cNvPr id="62" name="Прямая со стрелкой 61"/>
          <p:cNvCxnSpPr/>
          <p:nvPr/>
        </p:nvCxnSpPr>
        <p:spPr>
          <a:xfrm flipH="1" flipV="1">
            <a:off x="6736079" y="5732862"/>
            <a:ext cx="529096" cy="1923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5284855" y="5876008"/>
            <a:ext cx="486888" cy="2018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7,4</a:t>
            </a:r>
            <a:endParaRPr lang="ru-RU" sz="10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68782" y="6443808"/>
            <a:ext cx="48902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* Данные оперативные, расчетные.</a:t>
            </a:r>
            <a:endParaRPr lang="ru-RU" sz="1200" b="1" spc="-30" dirty="0">
              <a:solidFill>
                <a:schemeClr val="bg1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849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351338" y="776949"/>
            <a:ext cx="10186727" cy="501499"/>
          </a:xfrm>
        </p:spPr>
        <p:txBody>
          <a:bodyPr/>
          <a:lstStyle/>
          <a:p>
            <a:r>
              <a:rPr lang="ru-RU" dirty="0"/>
              <a:t>ЧИСЛО ЗАРЕГИСТРИРОВАННЫХ </a:t>
            </a:r>
            <a:r>
              <a:rPr lang="ru-RU" dirty="0" smtClean="0"/>
              <a:t>УМЕРШИХ</a:t>
            </a:r>
          </a:p>
          <a:p>
            <a:pPr>
              <a:lnSpc>
                <a:spcPct val="50000"/>
              </a:lnSpc>
            </a:pPr>
            <a:r>
              <a:rPr lang="ru-RU" sz="1600" dirty="0" smtClean="0"/>
              <a:t> ЧЕЛОВЕК</a:t>
            </a:r>
            <a:endParaRPr lang="ru-RU" sz="1600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11431884" y="6015044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Диаграмма 38">
            <a:extLst>
              <a:ext uri="{FF2B5EF4-FFF2-40B4-BE49-F238E27FC236}">
                <a16:creationId xmlns="" xmlns:a16="http://schemas.microsoft.com/office/drawing/2014/main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796537867"/>
              </p:ext>
            </p:extLst>
          </p:nvPr>
        </p:nvGraphicFramePr>
        <p:xfrm>
          <a:off x="3267653" y="1512837"/>
          <a:ext cx="8924346" cy="4052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1" name="Группа 60"/>
          <p:cNvGrpSpPr/>
          <p:nvPr/>
        </p:nvGrpSpPr>
        <p:grpSpPr>
          <a:xfrm>
            <a:off x="5086664" y="5819972"/>
            <a:ext cx="516677" cy="170846"/>
            <a:chOff x="2156039" y="6355682"/>
            <a:chExt cx="516677" cy="170846"/>
          </a:xfrm>
        </p:grpSpPr>
        <p:cxnSp>
          <p:nvCxnSpPr>
            <p:cNvPr id="62" name="Прямая соединительная линия 61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91B49EA5-468D-47ED-896D-561C8F4FE9D0}"/>
              </a:ext>
            </a:extLst>
          </p:cNvPr>
          <p:cNvSpPr/>
          <p:nvPr/>
        </p:nvSpPr>
        <p:spPr>
          <a:xfrm>
            <a:off x="5539835" y="5685549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7207885" y="5819972"/>
            <a:ext cx="516677" cy="170846"/>
            <a:chOff x="2156039" y="6355682"/>
            <a:chExt cx="516677" cy="170846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Прямоугольник 69">
            <a:extLst>
              <a:ext uri="{FF2B5EF4-FFF2-40B4-BE49-F238E27FC236}">
                <a16:creationId xmlns="" xmlns:a16="http://schemas.microsoft.com/office/drawing/2014/main" id="{91B49EA5-468D-47ED-896D-561C8F4FE9D0}"/>
              </a:ext>
            </a:extLst>
          </p:cNvPr>
          <p:cNvSpPr/>
          <p:nvPr/>
        </p:nvSpPr>
        <p:spPr>
          <a:xfrm>
            <a:off x="7661056" y="5685549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rgbClr val="FFC3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grpSp>
        <p:nvGrpSpPr>
          <p:cNvPr id="71" name="Группа 70"/>
          <p:cNvGrpSpPr/>
          <p:nvPr/>
        </p:nvGrpSpPr>
        <p:grpSpPr>
          <a:xfrm>
            <a:off x="9402452" y="5819972"/>
            <a:ext cx="516677" cy="170846"/>
            <a:chOff x="2156039" y="6355682"/>
            <a:chExt cx="516677" cy="170846"/>
          </a:xfrm>
        </p:grpSpPr>
        <p:cxnSp>
          <p:nvCxnSpPr>
            <p:cNvPr id="72" name="Прямая соединительная линия 71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Прямоугольник 74">
            <a:extLst>
              <a:ext uri="{FF2B5EF4-FFF2-40B4-BE49-F238E27FC236}">
                <a16:creationId xmlns="" xmlns:a16="http://schemas.microsoft.com/office/drawing/2014/main" id="{91B49EA5-468D-47ED-896D-561C8F4FE9D0}"/>
              </a:ext>
            </a:extLst>
          </p:cNvPr>
          <p:cNvSpPr/>
          <p:nvPr/>
        </p:nvSpPr>
        <p:spPr>
          <a:xfrm>
            <a:off x="9855623" y="5685549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Текст 3">
            <a:extLst>
              <a:ext uri="{FF2B5EF4-FFF2-40B4-BE49-F238E27FC236}">
                <a16:creationId xmlns="" xmlns:a16="http://schemas.microsoft.com/office/drawing/2014/main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694473" y="2595416"/>
            <a:ext cx="1749285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 smtClean="0">
                <a:solidFill>
                  <a:srgbClr val="E1002B"/>
                </a:solidFill>
              </a:rPr>
              <a:t>2795</a:t>
            </a:r>
            <a:endParaRPr lang="ru-RU" sz="4800" b="1" dirty="0">
              <a:solidFill>
                <a:srgbClr val="E1002B"/>
              </a:solidFill>
            </a:endParaRPr>
          </a:p>
        </p:txBody>
      </p:sp>
      <p:sp>
        <p:nvSpPr>
          <p:cNvPr id="51" name="Текст 3">
            <a:extLst>
              <a:ext uri="{FF2B5EF4-FFF2-40B4-BE49-F238E27FC236}">
                <a16:creationId xmlns="" xmlns:a16="http://schemas.microsoft.com/office/drawing/2014/main" id="{A32EED18-2F4F-48ED-98E6-4DA132266EE2}"/>
              </a:ext>
            </a:extLst>
          </p:cNvPr>
          <p:cNvSpPr txBox="1">
            <a:spLocks/>
          </p:cNvSpPr>
          <p:nvPr/>
        </p:nvSpPr>
        <p:spPr>
          <a:xfrm>
            <a:off x="313380" y="3808177"/>
            <a:ext cx="2511470" cy="23472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ru-RU" sz="1400" b="1" dirty="0"/>
              <a:t>В РАСЧЁТЕ НА 1000 ЧЕЛ.</a:t>
            </a:r>
            <a:r>
              <a:rPr lang="ru-RU" sz="1400" dirty="0"/>
              <a:t> </a:t>
            </a:r>
          </a:p>
        </p:txBody>
      </p:sp>
      <p:sp>
        <p:nvSpPr>
          <p:cNvPr id="52" name="Текст 3">
            <a:extLst>
              <a:ext uri="{FF2B5EF4-FFF2-40B4-BE49-F238E27FC236}">
                <a16:creationId xmlns="" xmlns:a16="http://schemas.microsoft.com/office/drawing/2014/main" id="{35AAF212-D6D3-41D0-8A49-575894536DDA}"/>
              </a:ext>
            </a:extLst>
          </p:cNvPr>
          <p:cNvSpPr txBox="1">
            <a:spLocks/>
          </p:cNvSpPr>
          <p:nvPr/>
        </p:nvSpPr>
        <p:spPr>
          <a:xfrm>
            <a:off x="733302" y="3946037"/>
            <a:ext cx="1671626" cy="77559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 smtClean="0">
                <a:solidFill>
                  <a:srgbClr val="E1002B"/>
                </a:solidFill>
              </a:rPr>
              <a:t>11,9</a:t>
            </a:r>
            <a:endParaRPr lang="ru-RU" sz="4800" dirty="0">
              <a:solidFill>
                <a:srgbClr val="E1002B"/>
              </a:solidFill>
            </a:endParaRPr>
          </a:p>
        </p:txBody>
      </p:sp>
      <p:sp>
        <p:nvSpPr>
          <p:cNvPr id="53" name="Текст 3">
            <a:extLst>
              <a:ext uri="{FF2B5EF4-FFF2-40B4-BE49-F238E27FC236}">
                <a16:creationId xmlns="" xmlns:a16="http://schemas.microsoft.com/office/drawing/2014/main" id="{37138CD5-BD33-4028-B75B-D827A718AFD1}"/>
              </a:ext>
            </a:extLst>
          </p:cNvPr>
          <p:cNvSpPr txBox="1">
            <a:spLocks/>
          </p:cNvSpPr>
          <p:nvPr/>
        </p:nvSpPr>
        <p:spPr>
          <a:xfrm>
            <a:off x="573489" y="5253003"/>
            <a:ext cx="1991252" cy="26837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50000"/>
              </a:lnSpc>
            </a:pPr>
            <a:r>
              <a:rPr lang="ru-RU" sz="1400" b="1" dirty="0" smtClean="0"/>
              <a:t>ИЗМЕНЕНИЕ</a:t>
            </a:r>
            <a:r>
              <a:rPr lang="en-US" sz="1400" b="1" dirty="0" smtClean="0"/>
              <a:t>, %</a:t>
            </a:r>
            <a:endParaRPr lang="ru-RU" sz="1400" b="1" dirty="0"/>
          </a:p>
        </p:txBody>
      </p:sp>
      <p:sp>
        <p:nvSpPr>
          <p:cNvPr id="54" name="Текст 3">
            <a:extLst>
              <a:ext uri="{FF2B5EF4-FFF2-40B4-BE49-F238E27FC236}">
                <a16:creationId xmlns="" xmlns:a16="http://schemas.microsoft.com/office/drawing/2014/main" id="{616A2C7C-8B74-4C7B-BEA8-0A7C14666B0B}"/>
              </a:ext>
            </a:extLst>
          </p:cNvPr>
          <p:cNvSpPr txBox="1">
            <a:spLocks/>
          </p:cNvSpPr>
          <p:nvPr/>
        </p:nvSpPr>
        <p:spPr>
          <a:xfrm>
            <a:off x="703729" y="5536901"/>
            <a:ext cx="1730773" cy="661823"/>
          </a:xfrm>
          <a:prstGeom prst="rect">
            <a:avLst/>
          </a:prstGeom>
        </p:spPr>
        <p:txBody>
          <a:bodyPr anchor="t"/>
          <a:lstStyle>
            <a:defPPr>
              <a:defRPr lang="ru-RU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>
                <a:solidFill>
                  <a:srgbClr val="DA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ru-RU" sz="4800" dirty="0" smtClean="0">
                <a:solidFill>
                  <a:srgbClr val="E1002B"/>
                </a:solidFill>
              </a:rPr>
              <a:t>+7,5</a:t>
            </a:r>
            <a:endParaRPr lang="ru-RU" sz="4800" dirty="0">
              <a:solidFill>
                <a:srgbClr val="E1002B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11290" y="2290294"/>
            <a:ext cx="2315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ru-RU" sz="14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</a:t>
            </a:r>
            <a:endParaRPr lang="ru-RU" sz="1400" b="1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82921" y="5392206"/>
            <a:ext cx="2172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январю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сентябрю 2019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</p:txBody>
      </p:sp>
      <p:sp>
        <p:nvSpPr>
          <p:cNvPr id="47" name="Текст 3">
            <a:extLst>
              <a:ext uri="{FF2B5EF4-FFF2-40B4-BE49-F238E27FC236}">
                <a16:creationId xmlns="" xmlns:a16="http://schemas.microsoft.com/office/drawing/2014/main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57492" y="1627766"/>
            <a:ext cx="2623246" cy="374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rgbClr val="FFC32E"/>
                </a:solidFill>
              </a:rPr>
              <a:t>2020 </a:t>
            </a:r>
            <a:r>
              <a:rPr lang="ru-RU" sz="3200" b="1" dirty="0" smtClean="0">
                <a:solidFill>
                  <a:srgbClr val="FFC32E"/>
                </a:solidFill>
              </a:rPr>
              <a:t>ГОД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563071" y="1968490"/>
            <a:ext cx="20120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 – 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сентябрь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года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57" name="Овал 56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34" y="774237"/>
              <a:ext cx="504000" cy="504000"/>
            </a:xfrm>
            <a:prstGeom prst="rect">
              <a:avLst/>
            </a:prstGeom>
          </p:spPr>
        </p:pic>
      </p:grpSp>
      <p:sp>
        <p:nvSpPr>
          <p:cNvPr id="43" name="Прямоугольник 42"/>
          <p:cNvSpPr/>
          <p:nvPr/>
        </p:nvSpPr>
        <p:spPr>
          <a:xfrm>
            <a:off x="68782" y="160020"/>
            <a:ext cx="1754188" cy="194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КАМЧАТСТАТ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235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356393" y="745529"/>
            <a:ext cx="9280451" cy="544848"/>
          </a:xfrm>
        </p:spPr>
        <p:txBody>
          <a:bodyPr/>
          <a:lstStyle/>
          <a:p>
            <a:r>
              <a:rPr lang="ru-RU" dirty="0"/>
              <a:t>ПОКАЗАТЕЛИ МЛАДЕНЧЕСКОЙ </a:t>
            </a:r>
            <a:r>
              <a:rPr lang="ru-RU" dirty="0" smtClean="0"/>
              <a:t>СМЕРТНОСТИ</a:t>
            </a:r>
            <a:r>
              <a:rPr lang="en-US" dirty="0" smtClean="0"/>
              <a:t>*</a:t>
            </a:r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34" name="Заголовок 1">
            <a:extLst>
              <a:ext uri="{FF2B5EF4-FFF2-40B4-BE49-F238E27FC236}">
                <a16:creationId xmlns="" xmlns:a16="http://schemas.microsoft.com/office/drawing/2014/main" id="{19AB833F-4A58-479C-A365-815EFED299BC}"/>
              </a:ext>
            </a:extLst>
          </p:cNvPr>
          <p:cNvSpPr txBox="1">
            <a:spLocks/>
          </p:cNvSpPr>
          <p:nvPr/>
        </p:nvSpPr>
        <p:spPr>
          <a:xfrm>
            <a:off x="721079" y="1590488"/>
            <a:ext cx="6050860" cy="296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Число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умерших в возрасте до 1 года (человек)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F2AA1EF4-B216-4033-894D-DEF84FBFEEF2}"/>
              </a:ext>
            </a:extLst>
          </p:cNvPr>
          <p:cNvCxnSpPr>
            <a:cxnSpLocks/>
          </p:cNvCxnSpPr>
          <p:nvPr/>
        </p:nvCxnSpPr>
        <p:spPr>
          <a:xfrm>
            <a:off x="624310" y="3687423"/>
            <a:ext cx="10996883" cy="0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79" name="Группа 78"/>
          <p:cNvGrpSpPr/>
          <p:nvPr/>
        </p:nvGrpSpPr>
        <p:grpSpPr>
          <a:xfrm>
            <a:off x="1254497" y="6453625"/>
            <a:ext cx="516677" cy="170846"/>
            <a:chOff x="2156039" y="6355682"/>
            <a:chExt cx="516677" cy="170846"/>
          </a:xfrm>
        </p:grpSpPr>
        <p:cxnSp>
          <p:nvCxnSpPr>
            <p:cNvPr id="80" name="Прямая соединительная линия 79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Прямоугольник 82">
            <a:extLst>
              <a:ext uri="{FF2B5EF4-FFF2-40B4-BE49-F238E27FC236}">
                <a16:creationId xmlns="" xmlns:a16="http://schemas.microsoft.com/office/drawing/2014/main" id="{91B49EA5-468D-47ED-896D-561C8F4FE9D0}"/>
              </a:ext>
            </a:extLst>
          </p:cNvPr>
          <p:cNvSpPr/>
          <p:nvPr/>
        </p:nvSpPr>
        <p:spPr>
          <a:xfrm>
            <a:off x="1707667" y="6319202"/>
            <a:ext cx="1058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4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24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3375718" y="6453625"/>
            <a:ext cx="516677" cy="170846"/>
            <a:chOff x="2156039" y="6355682"/>
            <a:chExt cx="516677" cy="170846"/>
          </a:xfrm>
        </p:grpSpPr>
        <p:cxnSp>
          <p:nvCxnSpPr>
            <p:cNvPr id="85" name="Прямая соединительная линия 84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Прямоугольник 87">
            <a:extLst>
              <a:ext uri="{FF2B5EF4-FFF2-40B4-BE49-F238E27FC236}">
                <a16:creationId xmlns="" xmlns:a16="http://schemas.microsoft.com/office/drawing/2014/main" id="{91B49EA5-468D-47ED-896D-561C8F4FE9D0}"/>
              </a:ext>
            </a:extLst>
          </p:cNvPr>
          <p:cNvSpPr/>
          <p:nvPr/>
        </p:nvSpPr>
        <p:spPr>
          <a:xfrm>
            <a:off x="3828888" y="6319202"/>
            <a:ext cx="1058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400" b="1" dirty="0">
                <a:solidFill>
                  <a:srgbClr val="FFC3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40" name="Овал 39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497" y="741876"/>
              <a:ext cx="576000" cy="576000"/>
            </a:xfrm>
            <a:prstGeom prst="rect">
              <a:avLst/>
            </a:prstGeom>
          </p:spPr>
        </p:pic>
      </p:grpSp>
      <p:graphicFrame>
        <p:nvGraphicFramePr>
          <p:cNvPr id="42" name="Диаграмма 41">
            <a:extLst>
              <a:ext uri="{FF2B5EF4-FFF2-40B4-BE49-F238E27FC236}">
                <a16:creationId xmlns="" xmlns:a16="http://schemas.microsoft.com/office/drawing/2014/main" id="{69C9959E-5C13-45CD-8AF7-8BED918A2DE2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084408949"/>
              </p:ext>
            </p:extLst>
          </p:nvPr>
        </p:nvGraphicFramePr>
        <p:xfrm>
          <a:off x="337239" y="4194933"/>
          <a:ext cx="11506137" cy="2098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3" name="Диаграмма 42">
            <a:extLst>
              <a:ext uri="{FF2B5EF4-FFF2-40B4-BE49-F238E27FC236}">
                <a16:creationId xmlns="" xmlns:a16="http://schemas.microsoft.com/office/drawing/2014/main" id="{69C9959E-5C13-45CD-8AF7-8BED918A2DE2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217123071"/>
              </p:ext>
            </p:extLst>
          </p:nvPr>
        </p:nvGraphicFramePr>
        <p:xfrm>
          <a:off x="371475" y="1862749"/>
          <a:ext cx="11506137" cy="2098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4" name="Группа 43"/>
          <p:cNvGrpSpPr/>
          <p:nvPr/>
        </p:nvGrpSpPr>
        <p:grpSpPr>
          <a:xfrm>
            <a:off x="5460186" y="6427944"/>
            <a:ext cx="516677" cy="170846"/>
            <a:chOff x="2156039" y="6355682"/>
            <a:chExt cx="516677" cy="170846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91B49EA5-468D-47ED-896D-561C8F4FE9D0}"/>
              </a:ext>
            </a:extLst>
          </p:cNvPr>
          <p:cNvSpPr/>
          <p:nvPr/>
        </p:nvSpPr>
        <p:spPr>
          <a:xfrm>
            <a:off x="5834912" y="6293521"/>
            <a:ext cx="1152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2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Заголовок 1">
            <a:extLst>
              <a:ext uri="{FF2B5EF4-FFF2-40B4-BE49-F238E27FC236}">
                <a16:creationId xmlns="" xmlns:a16="http://schemas.microsoft.com/office/drawing/2014/main" id="{52BF30E5-6BF0-419A-A2AF-8AFE256AACB2}"/>
              </a:ext>
            </a:extLst>
          </p:cNvPr>
          <p:cNvSpPr txBox="1">
            <a:spLocks/>
          </p:cNvSpPr>
          <p:nvPr/>
        </p:nvSpPr>
        <p:spPr>
          <a:xfrm>
            <a:off x="9844645" y="1385990"/>
            <a:ext cx="1998732" cy="1078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-36,8%</a:t>
            </a:r>
            <a:endParaRPr lang="ru-RU" sz="3200" b="1" dirty="0">
              <a:solidFill>
                <a:srgbClr val="E1002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ИЗМЕНЕНИЕ</a:t>
            </a:r>
          </a:p>
          <a:p>
            <a:pPr algn="ctr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(январь-сентябрь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2020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года </a:t>
            </a:r>
          </a:p>
          <a:p>
            <a:pPr algn="ctr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 январю-сентябрю 2019 года)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Заголовок 1">
            <a:extLst>
              <a:ext uri="{FF2B5EF4-FFF2-40B4-BE49-F238E27FC236}">
                <a16:creationId xmlns="" xmlns:a16="http://schemas.microsoft.com/office/drawing/2014/main" id="{19AB833F-4A58-479C-A365-815EFED299BC}"/>
              </a:ext>
            </a:extLst>
          </p:cNvPr>
          <p:cNvSpPr txBox="1">
            <a:spLocks/>
          </p:cNvSpPr>
          <p:nvPr/>
        </p:nvSpPr>
        <p:spPr>
          <a:xfrm>
            <a:off x="721079" y="3754998"/>
            <a:ext cx="7533459" cy="296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Коэффициент младенческой смертности, на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1000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родившихся живыми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8782" y="160020"/>
            <a:ext cx="1754188" cy="194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КАМЧАТСТАТ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865773" y="6427944"/>
            <a:ext cx="48902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* Данные оперативные, расчетные.</a:t>
            </a:r>
            <a:endParaRPr lang="ru-RU" sz="1200" b="1" spc="-30" dirty="0">
              <a:solidFill>
                <a:schemeClr val="bg1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101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8</a:t>
            </a:fld>
            <a:endParaRPr lang="ru-RU"/>
          </a:p>
        </p:txBody>
      </p:sp>
      <p:grpSp>
        <p:nvGrpSpPr>
          <p:cNvPr id="3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23072" y="5732862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" name="Группа 6"/>
          <p:cNvGrpSpPr/>
          <p:nvPr/>
        </p:nvGrpSpPr>
        <p:grpSpPr>
          <a:xfrm>
            <a:off x="6011288" y="5876008"/>
            <a:ext cx="1253887" cy="276999"/>
            <a:chOff x="9632569" y="2243262"/>
            <a:chExt cx="1253887" cy="276999"/>
          </a:xfrm>
        </p:grpSpPr>
        <p:sp>
          <p:nvSpPr>
            <p:cNvPr id="123" name="Овал 122"/>
            <p:cNvSpPr/>
            <p:nvPr/>
          </p:nvSpPr>
          <p:spPr>
            <a:xfrm>
              <a:off x="9632569" y="2292428"/>
              <a:ext cx="209444" cy="209444"/>
            </a:xfrm>
            <a:prstGeom prst="ellipse">
              <a:avLst/>
            </a:prstGeom>
            <a:solidFill>
              <a:srgbClr val="699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9870472" y="2243262"/>
              <a:ext cx="10159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8,2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</a:rPr>
                <a:t>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9,7</a:t>
              </a:r>
            </a:p>
          </p:txBody>
        </p:sp>
      </p:grpSp>
      <p:grpSp>
        <p:nvGrpSpPr>
          <p:cNvPr id="5" name="Группа 5"/>
          <p:cNvGrpSpPr/>
          <p:nvPr/>
        </p:nvGrpSpPr>
        <p:grpSpPr>
          <a:xfrm>
            <a:off x="7868471" y="5876008"/>
            <a:ext cx="1287611" cy="276999"/>
            <a:chOff x="9632569" y="2543590"/>
            <a:chExt cx="1287611" cy="276999"/>
          </a:xfrm>
        </p:grpSpPr>
        <p:sp>
          <p:nvSpPr>
            <p:cNvPr id="124" name="Овал 123"/>
            <p:cNvSpPr/>
            <p:nvPr/>
          </p:nvSpPr>
          <p:spPr>
            <a:xfrm>
              <a:off x="9632569" y="2592756"/>
              <a:ext cx="209444" cy="209444"/>
            </a:xfrm>
            <a:prstGeom prst="ellipse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9834113" y="2543590"/>
              <a:ext cx="10860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9,7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</a:rPr>
                <a:t> 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11,2</a:t>
              </a:r>
            </a:p>
          </p:txBody>
        </p:sp>
      </p:grpSp>
      <p:grpSp>
        <p:nvGrpSpPr>
          <p:cNvPr id="6" name="Группа 7"/>
          <p:cNvGrpSpPr/>
          <p:nvPr/>
        </p:nvGrpSpPr>
        <p:grpSpPr>
          <a:xfrm>
            <a:off x="9759378" y="5876008"/>
            <a:ext cx="1363290" cy="276999"/>
            <a:chOff x="9632569" y="2851258"/>
            <a:chExt cx="1363290" cy="276999"/>
          </a:xfrm>
        </p:grpSpPr>
        <p:sp>
          <p:nvSpPr>
            <p:cNvPr id="125" name="Овал 124"/>
            <p:cNvSpPr/>
            <p:nvPr/>
          </p:nvSpPr>
          <p:spPr>
            <a:xfrm>
              <a:off x="9632569" y="2900424"/>
              <a:ext cx="209444" cy="209444"/>
            </a:xfrm>
            <a:prstGeom prst="ellipse">
              <a:avLst/>
            </a:prstGeom>
            <a:solidFill>
              <a:srgbClr val="1A3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+mj-lt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9831245" y="2851258"/>
              <a:ext cx="11646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от 11,2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</a:rPr>
                <a:t> до </a:t>
              </a:r>
              <a:r>
                <a:rPr lang="ru-RU" sz="1200" b="1" spc="-5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18,8</a:t>
              </a:r>
            </a:p>
          </p:txBody>
        </p:sp>
      </p:grpSp>
      <p:graphicFrame>
        <p:nvGraphicFramePr>
          <p:cNvPr id="119" name="Таблица 1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43726336"/>
              </p:ext>
            </p:extLst>
          </p:nvPr>
        </p:nvGraphicFramePr>
        <p:xfrm>
          <a:off x="68782" y="2087960"/>
          <a:ext cx="2080935" cy="43109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0935">
                  <a:extLst>
                    <a:ext uri="{9D8B030D-6E8A-4147-A177-3AD203B41FA5}">
                      <a16:colId xmlns="" xmlns:a16="http://schemas.microsoft.com/office/drawing/2014/main" val="1545728881"/>
                    </a:ext>
                  </a:extLst>
                </a:gridCol>
              </a:tblGrid>
              <a:tr h="168352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Пенжинский  МР </a:t>
                      </a:r>
                      <a:r>
                        <a:rPr lang="en-US" sz="1200" b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endParaRPr lang="ru-RU" sz="12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55" marR="8155" marT="815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43390052"/>
                  </a:ext>
                </a:extLst>
              </a:tr>
              <a:tr h="381078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Усть-Большерецкий  МР </a:t>
                      </a:r>
                      <a:endParaRPr lang="ru-RU" sz="12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55" marR="8155" marT="815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96555103"/>
                  </a:ext>
                </a:extLst>
              </a:tr>
              <a:tr h="285008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Елизовский  МР  </a:t>
                      </a:r>
                      <a:endParaRPr lang="ru-RU" sz="12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55" marR="8155" marT="815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25958136"/>
                  </a:ext>
                </a:extLst>
              </a:tr>
              <a:tr h="41259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Петропавловск-Камчатский   </a:t>
                      </a:r>
                      <a:endParaRPr lang="ru-RU" sz="12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55" marR="8155" marT="815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2605551"/>
                  </a:ext>
                </a:extLst>
              </a:tr>
              <a:tr h="29992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КАМЧАТСКИЙ</a:t>
                      </a:r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КРАЙ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62973285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Алеутский  МР</a:t>
                      </a:r>
                      <a:endParaRPr lang="ru-RU" sz="12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04170784"/>
                  </a:ext>
                </a:extLst>
              </a:tr>
              <a:tr h="35626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Быстринский  МР</a:t>
                      </a:r>
                      <a:endParaRPr lang="ru-RU" sz="12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75062258"/>
                  </a:ext>
                </a:extLst>
              </a:tr>
              <a:tr h="34209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Мильковский  МР</a:t>
                      </a:r>
                      <a:endParaRPr lang="ru-RU" sz="12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05935119"/>
                  </a:ext>
                </a:extLst>
              </a:tr>
              <a:tr h="34209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Олюторский  МР</a:t>
                      </a:r>
                      <a:endParaRPr lang="ru-RU" sz="12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209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Карагинский  МР</a:t>
                      </a:r>
                      <a:endParaRPr lang="ru-RU" sz="12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209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Тигильский  МР</a:t>
                      </a:r>
                      <a:endParaRPr lang="ru-RU" sz="12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209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Усть-Камчатский  МР</a:t>
                      </a:r>
                      <a:endParaRPr lang="ru-RU" sz="12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209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Соболевский  МР</a:t>
                      </a:r>
                      <a:endParaRPr lang="ru-RU" sz="12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0" name="Диаграмма 119"/>
          <p:cNvGraphicFramePr/>
          <p:nvPr>
            <p:extLst>
              <p:ext uri="{D42A27DB-BD31-4B8C-83A1-F6EECF244321}">
                <p14:modId xmlns="" xmlns:p14="http://schemas.microsoft.com/office/powerpoint/2010/main" val="4201221820"/>
              </p:ext>
            </p:extLst>
          </p:nvPr>
        </p:nvGraphicFramePr>
        <p:xfrm>
          <a:off x="2386678" y="1970767"/>
          <a:ext cx="2582975" cy="4473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1" name="Прямая соединительная линия 120"/>
          <p:cNvCxnSpPr/>
          <p:nvPr/>
        </p:nvCxnSpPr>
        <p:spPr>
          <a:xfrm>
            <a:off x="2386678" y="2103133"/>
            <a:ext cx="0" cy="36580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Прямоугольник 125"/>
          <p:cNvSpPr/>
          <p:nvPr/>
        </p:nvSpPr>
        <p:spPr>
          <a:xfrm>
            <a:off x="371475" y="1728941"/>
            <a:ext cx="436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Районы с наибольшими и наименьшими значениями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68782" y="160020"/>
            <a:ext cx="1754188" cy="194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КАМЧАТСТАТ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9460" name="Picture 4" descr="http://www.terrakamchatka.ru/Atlas/pict/Maps_full/AdmDel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1411" y="1385989"/>
            <a:ext cx="7075770" cy="5029693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8502734" y="4168239"/>
            <a:ext cx="486888" cy="2018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</a:t>
            </a:r>
            <a:endParaRPr lang="ru-RU" sz="1000" b="1" dirty="0">
              <a:solidFill>
                <a:schemeClr val="tx1"/>
              </a:solidFill>
            </a:endParaRPr>
          </a:p>
        </p:txBody>
      </p:sp>
      <p:cxnSp>
        <p:nvCxnSpPr>
          <p:cNvPr id="29" name="Прямая со стрелкой 28"/>
          <p:cNvCxnSpPr>
            <a:stCxn id="25" idx="1"/>
          </p:cNvCxnSpPr>
          <p:nvPr/>
        </p:nvCxnSpPr>
        <p:spPr>
          <a:xfrm flipH="1">
            <a:off x="7659584" y="4269180"/>
            <a:ext cx="843150" cy="1009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9968822" y="3192483"/>
            <a:ext cx="486888" cy="2018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</a:t>
            </a:r>
            <a:endParaRPr lang="ru-RU" sz="1000" b="1" dirty="0">
              <a:solidFill>
                <a:schemeClr val="tx1"/>
              </a:solidFill>
            </a:endParaRPr>
          </a:p>
        </p:txBody>
      </p:sp>
      <p:cxnSp>
        <p:nvCxnSpPr>
          <p:cNvPr id="32" name="Прямая со стрелкой 31"/>
          <p:cNvCxnSpPr>
            <a:stCxn id="30" idx="0"/>
          </p:cNvCxnSpPr>
          <p:nvPr/>
        </p:nvCxnSpPr>
        <p:spPr>
          <a:xfrm flipH="1" flipV="1">
            <a:off x="9310907" y="2885704"/>
            <a:ext cx="901359" cy="3067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8669194" y="3546764"/>
            <a:ext cx="486888" cy="2018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</a:t>
            </a:r>
            <a:endParaRPr lang="ru-RU" sz="1000" b="1" dirty="0">
              <a:solidFill>
                <a:schemeClr val="tx1"/>
              </a:solidFill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H="1" flipV="1">
            <a:off x="8102372" y="3394364"/>
            <a:ext cx="800723" cy="3542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7172696" y="1766500"/>
            <a:ext cx="486888" cy="2018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41,7</a:t>
            </a:r>
            <a:endParaRPr lang="ru-RU" sz="1000" b="1" dirty="0">
              <a:solidFill>
                <a:schemeClr val="tx1"/>
              </a:solidFill>
            </a:endParaRPr>
          </a:p>
        </p:txBody>
      </p:sp>
      <p:cxnSp>
        <p:nvCxnSpPr>
          <p:cNvPr id="38" name="Прямая со стрелкой 37"/>
          <p:cNvCxnSpPr>
            <a:stCxn id="36" idx="3"/>
          </p:cNvCxnSpPr>
          <p:nvPr/>
        </p:nvCxnSpPr>
        <p:spPr>
          <a:xfrm>
            <a:off x="7659584" y="1867441"/>
            <a:ext cx="1330038" cy="2205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6249191" y="2885704"/>
            <a:ext cx="486888" cy="2018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</a:t>
            </a:r>
            <a:endParaRPr lang="ru-RU" sz="1000" b="1" dirty="0">
              <a:solidFill>
                <a:schemeClr val="tx1"/>
              </a:solidFill>
            </a:endParaRPr>
          </a:p>
        </p:txBody>
      </p:sp>
      <p:cxnSp>
        <p:nvCxnSpPr>
          <p:cNvPr id="41" name="Прямая со стрелкой 40"/>
          <p:cNvCxnSpPr>
            <a:stCxn id="39" idx="2"/>
          </p:cNvCxnSpPr>
          <p:nvPr/>
        </p:nvCxnSpPr>
        <p:spPr>
          <a:xfrm>
            <a:off x="6492635" y="3087585"/>
            <a:ext cx="525682" cy="4591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5524400" y="3546764"/>
            <a:ext cx="486888" cy="2018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</a:t>
            </a:r>
            <a:endParaRPr lang="ru-RU" sz="1000" b="1" dirty="0">
              <a:solidFill>
                <a:schemeClr val="tx1"/>
              </a:solidFill>
            </a:endParaRPr>
          </a:p>
        </p:txBody>
      </p:sp>
      <p:cxnSp>
        <p:nvCxnSpPr>
          <p:cNvPr id="44" name="Прямая со стрелкой 43"/>
          <p:cNvCxnSpPr>
            <a:stCxn id="42" idx="2"/>
          </p:cNvCxnSpPr>
          <p:nvPr/>
        </p:nvCxnSpPr>
        <p:spPr>
          <a:xfrm>
            <a:off x="5767844" y="3748645"/>
            <a:ext cx="763585" cy="1872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5041411" y="4067298"/>
            <a:ext cx="486888" cy="2018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</a:t>
            </a:r>
            <a:endParaRPr lang="ru-RU" sz="1000" b="1" dirty="0">
              <a:solidFill>
                <a:schemeClr val="tx1"/>
              </a:solidFill>
            </a:endParaRPr>
          </a:p>
        </p:txBody>
      </p:sp>
      <p:cxnSp>
        <p:nvCxnSpPr>
          <p:cNvPr id="47" name="Прямая со стрелкой 46"/>
          <p:cNvCxnSpPr>
            <a:stCxn id="45" idx="2"/>
          </p:cNvCxnSpPr>
          <p:nvPr/>
        </p:nvCxnSpPr>
        <p:spPr>
          <a:xfrm>
            <a:off x="5284855" y="4269179"/>
            <a:ext cx="243444" cy="8490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9714610" y="4168239"/>
            <a:ext cx="486888" cy="2018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</a:t>
            </a:r>
            <a:endParaRPr lang="ru-RU" sz="1000" b="1" dirty="0">
              <a:solidFill>
                <a:schemeClr val="tx1"/>
              </a:solidFill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 flipH="1">
            <a:off x="9759378" y="4370120"/>
            <a:ext cx="198676" cy="4750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8182306" y="5118265"/>
            <a:ext cx="486888" cy="2018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</a:t>
            </a:r>
            <a:endParaRPr lang="ru-RU" sz="1000" b="1" dirty="0">
              <a:solidFill>
                <a:schemeClr val="tx1"/>
              </a:solidFill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 flipH="1" flipV="1">
            <a:off x="6492635" y="4607626"/>
            <a:ext cx="1689671" cy="5106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7826571" y="5530981"/>
            <a:ext cx="486888" cy="2018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</a:t>
            </a:r>
            <a:endParaRPr lang="ru-RU" sz="1000" b="1" dirty="0">
              <a:solidFill>
                <a:schemeClr val="tx1"/>
              </a:solidFill>
            </a:endParaRPr>
          </a:p>
        </p:txBody>
      </p:sp>
      <p:cxnSp>
        <p:nvCxnSpPr>
          <p:cNvPr id="56" name="Прямая со стрелкой 55"/>
          <p:cNvCxnSpPr>
            <a:stCxn id="54" idx="1"/>
          </p:cNvCxnSpPr>
          <p:nvPr/>
        </p:nvCxnSpPr>
        <p:spPr>
          <a:xfrm flipH="1" flipV="1">
            <a:off x="6627450" y="5047014"/>
            <a:ext cx="1199121" cy="5849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6531429" y="5925174"/>
            <a:ext cx="486888" cy="2018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6,3</a:t>
            </a:r>
            <a:endParaRPr lang="ru-RU" sz="1000" b="1" dirty="0">
              <a:solidFill>
                <a:schemeClr val="tx1"/>
              </a:solidFill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 flipH="1" flipV="1">
            <a:off x="6249191" y="5530981"/>
            <a:ext cx="243444" cy="5960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7339683" y="5951126"/>
            <a:ext cx="486888" cy="2018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3,5</a:t>
            </a:r>
            <a:endParaRPr lang="ru-RU" sz="1200" b="1" dirty="0">
              <a:solidFill>
                <a:srgbClr val="FF0000"/>
              </a:solidFill>
            </a:endParaRPr>
          </a:p>
        </p:txBody>
      </p:sp>
      <p:cxnSp>
        <p:nvCxnSpPr>
          <p:cNvPr id="62" name="Прямая со стрелкой 61"/>
          <p:cNvCxnSpPr/>
          <p:nvPr/>
        </p:nvCxnSpPr>
        <p:spPr>
          <a:xfrm flipH="1" flipV="1">
            <a:off x="6736079" y="5732862"/>
            <a:ext cx="529096" cy="1923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5284855" y="5876008"/>
            <a:ext cx="486888" cy="2018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25,0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58" name="Текст 3"/>
          <p:cNvSpPr>
            <a:spLocks noGrp="1"/>
          </p:cNvSpPr>
          <p:nvPr>
            <p:ph type="body" sz="quarter" idx="10"/>
          </p:nvPr>
        </p:nvSpPr>
        <p:spPr>
          <a:xfrm>
            <a:off x="1460665" y="536137"/>
            <a:ext cx="10495708" cy="936897"/>
          </a:xfrm>
        </p:spPr>
        <p:txBody>
          <a:bodyPr anchor="ctr"/>
          <a:lstStyle/>
          <a:p>
            <a:pPr>
              <a:lnSpc>
                <a:spcPct val="60000"/>
              </a:lnSpc>
            </a:pPr>
            <a:r>
              <a:rPr lang="ru-RU" dirty="0" smtClean="0"/>
              <a:t>КОЭФФИЦИЕНТ МЛАДЕНЧЕСКОЙ СМЕРТНОСТИ</a:t>
            </a:r>
          </a:p>
          <a:p>
            <a:pPr>
              <a:lnSpc>
                <a:spcPct val="50000"/>
              </a:lnSpc>
            </a:pPr>
            <a:r>
              <a:rPr lang="ru-RU" sz="1600" dirty="0" smtClean="0"/>
              <a:t>НА 1000 РОДИВШИХСЯ ЖИВЫМИ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январь – сентябрь 2020 года</a:t>
            </a:r>
            <a:endParaRPr lang="ru-RU" sz="1600" dirty="0"/>
          </a:p>
        </p:txBody>
      </p:sp>
      <p:grpSp>
        <p:nvGrpSpPr>
          <p:cNvPr id="61" name="Группа 60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65" name="Овал 64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497" y="741876"/>
              <a:ext cx="576000" cy="576000"/>
            </a:xfrm>
            <a:prstGeom prst="rect">
              <a:avLst/>
            </a:prstGeom>
          </p:spPr>
        </p:pic>
      </p:grpSp>
      <p:sp>
        <p:nvSpPr>
          <p:cNvPr id="70" name="Прямоугольник 69"/>
          <p:cNvSpPr/>
          <p:nvPr/>
        </p:nvSpPr>
        <p:spPr>
          <a:xfrm>
            <a:off x="79385" y="6443808"/>
            <a:ext cx="48902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* Данные оперативные, расчетные.</a:t>
            </a:r>
            <a:endParaRPr lang="ru-RU" sz="1200" b="1" spc="-30" dirty="0">
              <a:solidFill>
                <a:schemeClr val="bg1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849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351338" y="824331"/>
            <a:ext cx="9525111" cy="686142"/>
          </a:xfrm>
        </p:spPr>
        <p:txBody>
          <a:bodyPr anchor="ctr"/>
          <a:lstStyle/>
          <a:p>
            <a:r>
              <a:rPr lang="ru-RU" dirty="0"/>
              <a:t>ЧИСЛО ЗАРЕГИСТРИРОВАННЫХ </a:t>
            </a:r>
            <a:r>
              <a:rPr lang="ru-RU" dirty="0" smtClean="0"/>
              <a:t>БРАКОВ</a:t>
            </a:r>
            <a:endParaRPr lang="ru-RU" dirty="0"/>
          </a:p>
          <a:p>
            <a:pPr>
              <a:lnSpc>
                <a:spcPct val="30000"/>
              </a:lnSpc>
            </a:pPr>
            <a:r>
              <a:rPr lang="ru-RU" sz="1600" dirty="0" smtClean="0"/>
              <a:t>ЕДИНИЦ</a:t>
            </a:r>
            <a:endParaRPr lang="ru-RU" sz="1600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graphicFrame>
        <p:nvGraphicFramePr>
          <p:cNvPr id="66" name="Диаграмма 65">
            <a:extLst>
              <a:ext uri="{FF2B5EF4-FFF2-40B4-BE49-F238E27FC236}">
                <a16:creationId xmlns="" xmlns:a16="http://schemas.microsoft.com/office/drawing/2014/main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895844016"/>
              </p:ext>
            </p:extLst>
          </p:nvPr>
        </p:nvGraphicFramePr>
        <p:xfrm>
          <a:off x="3267653" y="1512837"/>
          <a:ext cx="8763537" cy="4052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7" name="Группа 66"/>
          <p:cNvGrpSpPr/>
          <p:nvPr/>
        </p:nvGrpSpPr>
        <p:grpSpPr>
          <a:xfrm>
            <a:off x="5086664" y="5819972"/>
            <a:ext cx="516677" cy="170846"/>
            <a:chOff x="2156039" y="6355682"/>
            <a:chExt cx="516677" cy="170846"/>
          </a:xfrm>
        </p:grpSpPr>
        <p:cxnSp>
          <p:nvCxnSpPr>
            <p:cNvPr id="68" name="Прямая соединительная линия 67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Прямоугольник 70">
            <a:extLst>
              <a:ext uri="{FF2B5EF4-FFF2-40B4-BE49-F238E27FC236}">
                <a16:creationId xmlns="" xmlns:a16="http://schemas.microsoft.com/office/drawing/2014/main" id="{91B49EA5-468D-47ED-896D-561C8F4FE9D0}"/>
              </a:ext>
            </a:extLst>
          </p:cNvPr>
          <p:cNvSpPr/>
          <p:nvPr/>
        </p:nvSpPr>
        <p:spPr>
          <a:xfrm>
            <a:off x="5539835" y="5685549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7207885" y="5819972"/>
            <a:ext cx="516677" cy="170846"/>
            <a:chOff x="2156039" y="6355682"/>
            <a:chExt cx="516677" cy="170846"/>
          </a:xfrm>
        </p:grpSpPr>
        <p:cxnSp>
          <p:nvCxnSpPr>
            <p:cNvPr id="73" name="Прямая соединительная линия 72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Прямоугольник 75">
            <a:extLst>
              <a:ext uri="{FF2B5EF4-FFF2-40B4-BE49-F238E27FC236}">
                <a16:creationId xmlns="" xmlns:a16="http://schemas.microsoft.com/office/drawing/2014/main" id="{91B49EA5-468D-47ED-896D-561C8F4FE9D0}"/>
              </a:ext>
            </a:extLst>
          </p:cNvPr>
          <p:cNvSpPr/>
          <p:nvPr/>
        </p:nvSpPr>
        <p:spPr>
          <a:xfrm>
            <a:off x="7661056" y="5685549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rgbClr val="FFC3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grpSp>
        <p:nvGrpSpPr>
          <p:cNvPr id="77" name="Группа 76"/>
          <p:cNvGrpSpPr/>
          <p:nvPr/>
        </p:nvGrpSpPr>
        <p:grpSpPr>
          <a:xfrm>
            <a:off x="9402452" y="5819972"/>
            <a:ext cx="516677" cy="170846"/>
            <a:chOff x="2156039" y="6355682"/>
            <a:chExt cx="516677" cy="170846"/>
          </a:xfrm>
        </p:grpSpPr>
        <p:cxnSp>
          <p:nvCxnSpPr>
            <p:cNvPr id="78" name="Прямая соединительная линия 77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Прямоугольник 80">
            <a:extLst>
              <a:ext uri="{FF2B5EF4-FFF2-40B4-BE49-F238E27FC236}">
                <a16:creationId xmlns="" xmlns:a16="http://schemas.microsoft.com/office/drawing/2014/main" id="{91B49EA5-468D-47ED-896D-561C8F4FE9D0}"/>
              </a:ext>
            </a:extLst>
          </p:cNvPr>
          <p:cNvSpPr/>
          <p:nvPr/>
        </p:nvSpPr>
        <p:spPr>
          <a:xfrm>
            <a:off x="9855623" y="5685549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Текст 3">
            <a:extLst>
              <a:ext uri="{FF2B5EF4-FFF2-40B4-BE49-F238E27FC236}">
                <a16:creationId xmlns="" xmlns:a16="http://schemas.microsoft.com/office/drawing/2014/main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694473" y="2595416"/>
            <a:ext cx="1749285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1554</a:t>
            </a:r>
            <a:endParaRPr lang="ru-RU" sz="4800" dirty="0">
              <a:solidFill>
                <a:srgbClr val="E1002B"/>
              </a:solidFill>
            </a:endParaRPr>
          </a:p>
        </p:txBody>
      </p:sp>
      <p:sp>
        <p:nvSpPr>
          <p:cNvPr id="50" name="Текст 3">
            <a:extLst>
              <a:ext uri="{FF2B5EF4-FFF2-40B4-BE49-F238E27FC236}">
                <a16:creationId xmlns="" xmlns:a16="http://schemas.microsoft.com/office/drawing/2014/main" id="{A32EED18-2F4F-48ED-98E6-4DA132266EE2}"/>
              </a:ext>
            </a:extLst>
          </p:cNvPr>
          <p:cNvSpPr txBox="1">
            <a:spLocks/>
          </p:cNvSpPr>
          <p:nvPr/>
        </p:nvSpPr>
        <p:spPr>
          <a:xfrm>
            <a:off x="313379" y="3808177"/>
            <a:ext cx="2954273" cy="23472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ru-RU" sz="1400" b="1" dirty="0"/>
              <a:t>В РАСЧЁТЕ НА 1000 </a:t>
            </a:r>
            <a:r>
              <a:rPr lang="ru-RU" sz="1400" b="1" dirty="0" smtClean="0"/>
              <a:t>ЧЕЛОВЕК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51" name="Текст 3">
            <a:extLst>
              <a:ext uri="{FF2B5EF4-FFF2-40B4-BE49-F238E27FC236}">
                <a16:creationId xmlns="" xmlns:a16="http://schemas.microsoft.com/office/drawing/2014/main" id="{35AAF212-D6D3-41D0-8A49-575894536DDA}"/>
              </a:ext>
            </a:extLst>
          </p:cNvPr>
          <p:cNvSpPr txBox="1">
            <a:spLocks/>
          </p:cNvSpPr>
          <p:nvPr/>
        </p:nvSpPr>
        <p:spPr>
          <a:xfrm>
            <a:off x="733302" y="3946037"/>
            <a:ext cx="1671626" cy="77559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 smtClean="0">
                <a:solidFill>
                  <a:srgbClr val="E1002B"/>
                </a:solidFill>
              </a:rPr>
              <a:t>6,6</a:t>
            </a:r>
            <a:endParaRPr lang="ru-RU" sz="4800" dirty="0">
              <a:solidFill>
                <a:srgbClr val="E1002B"/>
              </a:solidFill>
            </a:endParaRPr>
          </a:p>
        </p:txBody>
      </p:sp>
      <p:sp>
        <p:nvSpPr>
          <p:cNvPr id="52" name="Текст 3">
            <a:extLst>
              <a:ext uri="{FF2B5EF4-FFF2-40B4-BE49-F238E27FC236}">
                <a16:creationId xmlns="" xmlns:a16="http://schemas.microsoft.com/office/drawing/2014/main" id="{37138CD5-BD33-4028-B75B-D827A718AFD1}"/>
              </a:ext>
            </a:extLst>
          </p:cNvPr>
          <p:cNvSpPr txBox="1">
            <a:spLocks/>
          </p:cNvSpPr>
          <p:nvPr/>
        </p:nvSpPr>
        <p:spPr>
          <a:xfrm>
            <a:off x="573489" y="5253003"/>
            <a:ext cx="1991252" cy="26837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50000"/>
              </a:lnSpc>
            </a:pPr>
            <a:r>
              <a:rPr lang="ru-RU" sz="1400" b="1" dirty="0" smtClean="0"/>
              <a:t>ИЗМЕНЕНИЕ</a:t>
            </a:r>
            <a:r>
              <a:rPr lang="en-US" sz="1400" b="1" dirty="0" smtClean="0"/>
              <a:t>, %</a:t>
            </a:r>
            <a:endParaRPr lang="ru-RU" sz="1400" b="1" dirty="0"/>
          </a:p>
        </p:txBody>
      </p:sp>
      <p:sp>
        <p:nvSpPr>
          <p:cNvPr id="53" name="Текст 3">
            <a:extLst>
              <a:ext uri="{FF2B5EF4-FFF2-40B4-BE49-F238E27FC236}">
                <a16:creationId xmlns="" xmlns:a16="http://schemas.microsoft.com/office/drawing/2014/main" id="{616A2C7C-8B74-4C7B-BEA8-0A7C14666B0B}"/>
              </a:ext>
            </a:extLst>
          </p:cNvPr>
          <p:cNvSpPr txBox="1">
            <a:spLocks/>
          </p:cNvSpPr>
          <p:nvPr/>
        </p:nvSpPr>
        <p:spPr>
          <a:xfrm>
            <a:off x="703729" y="5536901"/>
            <a:ext cx="1730773" cy="661823"/>
          </a:xfrm>
          <a:prstGeom prst="rect">
            <a:avLst/>
          </a:prstGeom>
        </p:spPr>
        <p:txBody>
          <a:bodyPr anchor="t"/>
          <a:lstStyle>
            <a:defPPr>
              <a:defRPr lang="ru-RU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>
                <a:solidFill>
                  <a:srgbClr val="DA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ru-RU" sz="4800" dirty="0" smtClean="0">
                <a:solidFill>
                  <a:srgbClr val="E1002B"/>
                </a:solidFill>
              </a:rPr>
              <a:t>-17,0</a:t>
            </a:r>
            <a:endParaRPr lang="ru-RU" sz="4800" dirty="0">
              <a:solidFill>
                <a:srgbClr val="E1002B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11290" y="2290294"/>
            <a:ext cx="2315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ru-RU" sz="14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</a:t>
            </a:r>
            <a:endParaRPr lang="ru-RU" sz="1400" b="1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65290" y="5392206"/>
            <a:ext cx="22076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январю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сентябрю  2019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</p:txBody>
      </p:sp>
      <p:sp>
        <p:nvSpPr>
          <p:cNvPr id="47" name="Текст 3">
            <a:extLst>
              <a:ext uri="{FF2B5EF4-FFF2-40B4-BE49-F238E27FC236}">
                <a16:creationId xmlns="" xmlns:a16="http://schemas.microsoft.com/office/drawing/2014/main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57492" y="1627766"/>
            <a:ext cx="2623246" cy="374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rgbClr val="FFC32E"/>
                </a:solidFill>
              </a:rPr>
              <a:t>2020 </a:t>
            </a:r>
            <a:r>
              <a:rPr lang="ru-RU" sz="3200" b="1" dirty="0" smtClean="0">
                <a:solidFill>
                  <a:srgbClr val="FFC32E"/>
                </a:solidFill>
              </a:rPr>
              <a:t>ГОД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63071" y="1968490"/>
            <a:ext cx="20120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 – 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сентябрь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года</a:t>
            </a:r>
          </a:p>
        </p:txBody>
      </p:sp>
      <p:grpSp>
        <p:nvGrpSpPr>
          <p:cNvPr id="58" name="Группа 57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39" y="766976"/>
              <a:ext cx="511474" cy="511474"/>
            </a:xfrm>
            <a:prstGeom prst="rect">
              <a:avLst/>
            </a:prstGeom>
          </p:spPr>
        </p:pic>
        <p:sp>
          <p:nvSpPr>
            <p:cNvPr id="60" name="Овал 59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68782" y="160020"/>
            <a:ext cx="1754188" cy="194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КАМЧАТСТАТ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612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9132</TotalTime>
  <Words>540</Words>
  <Application>Microsoft Office PowerPoint</Application>
  <PresentationFormat>Произвольный</PresentationFormat>
  <Paragraphs>288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p41_gromovaia</cp:lastModifiedBy>
  <cp:revision>522</cp:revision>
  <cp:lastPrinted>2020-04-08T15:39:00Z</cp:lastPrinted>
  <dcterms:created xsi:type="dcterms:W3CDTF">2020-03-31T09:31:17Z</dcterms:created>
  <dcterms:modified xsi:type="dcterms:W3CDTF">2020-12-07T04:57:41Z</dcterms:modified>
</cp:coreProperties>
</file>